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65" r:id="rId2"/>
    <p:sldId id="262" r:id="rId3"/>
    <p:sldId id="268" r:id="rId4"/>
    <p:sldId id="292" r:id="rId5"/>
    <p:sldId id="328" r:id="rId6"/>
    <p:sldId id="325" r:id="rId7"/>
    <p:sldId id="282" r:id="rId8"/>
    <p:sldId id="326" r:id="rId9"/>
    <p:sldId id="329" r:id="rId10"/>
    <p:sldId id="284" r:id="rId11"/>
    <p:sldId id="264" r:id="rId12"/>
    <p:sldId id="285" r:id="rId13"/>
    <p:sldId id="330" r:id="rId14"/>
    <p:sldId id="287" r:id="rId15"/>
    <p:sldId id="290" r:id="rId16"/>
    <p:sldId id="295" r:id="rId17"/>
    <p:sldId id="297" r:id="rId18"/>
    <p:sldId id="298" r:id="rId19"/>
    <p:sldId id="33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279264-DB92-4F49-B66D-C0A1EF1727B9}">
          <p14:sldIdLst>
            <p14:sldId id="265"/>
            <p14:sldId id="262"/>
            <p14:sldId id="268"/>
            <p14:sldId id="292"/>
            <p14:sldId id="328"/>
            <p14:sldId id="325"/>
            <p14:sldId id="282"/>
            <p14:sldId id="326"/>
            <p14:sldId id="329"/>
            <p14:sldId id="284"/>
            <p14:sldId id="264"/>
            <p14:sldId id="285"/>
            <p14:sldId id="330"/>
            <p14:sldId id="287"/>
            <p14:sldId id="290"/>
            <p14:sldId id="295"/>
            <p14:sldId id="297"/>
            <p14:sldId id="298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6" autoAdjust="0"/>
    <p:restoredTop sz="94472" autoAdjust="0"/>
  </p:normalViewPr>
  <p:slideViewPr>
    <p:cSldViewPr snapToGrid="0">
      <p:cViewPr>
        <p:scale>
          <a:sx n="103" d="100"/>
          <a:sy n="103" d="100"/>
        </p:scale>
        <p:origin x="112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516684-35BD-4CF4-8F75-CBB0B1743F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6A341F-B177-41D3-9AE6-B07EF5345E48}">
      <dgm:prSet/>
      <dgm:spPr/>
      <dgm:t>
        <a:bodyPr/>
        <a:lstStyle/>
        <a:p>
          <a:r>
            <a:rPr lang="en-US" b="0" i="0" dirty="0"/>
            <a:t>The complexity of machine learning algorithms is a significant barrier to entry for non-experts</a:t>
          </a:r>
          <a:endParaRPr lang="en-US" dirty="0"/>
        </a:p>
      </dgm:t>
    </dgm:pt>
    <dgm:pt modelId="{EDD35E8E-9B7A-48D7-BF28-132D8BAE58C3}" type="parTrans" cxnId="{A01BEDFD-7471-4EC7-8AA0-B747015A863B}">
      <dgm:prSet/>
      <dgm:spPr/>
      <dgm:t>
        <a:bodyPr/>
        <a:lstStyle/>
        <a:p>
          <a:endParaRPr lang="en-US"/>
        </a:p>
      </dgm:t>
    </dgm:pt>
    <dgm:pt modelId="{03D2FB74-6AB6-4996-92D2-7889291090C8}" type="sibTrans" cxnId="{A01BEDFD-7471-4EC7-8AA0-B747015A863B}">
      <dgm:prSet/>
      <dgm:spPr/>
      <dgm:t>
        <a:bodyPr/>
        <a:lstStyle/>
        <a:p>
          <a:endParaRPr lang="en-US"/>
        </a:p>
      </dgm:t>
    </dgm:pt>
    <dgm:pt modelId="{D230DE6A-CFCE-4377-8C13-6758DA1B1729}">
      <dgm:prSet/>
      <dgm:spPr/>
      <dgm:t>
        <a:bodyPr/>
        <a:lstStyle/>
        <a:p>
          <a:r>
            <a:rPr lang="en-US" b="0" i="0" dirty="0"/>
            <a:t>Passive forms of learning, such as slide shows and lectures, struggle to maintain learners attention</a:t>
          </a:r>
          <a:r>
            <a:rPr lang="en-US" b="0" i="0" baseline="30000" dirty="0"/>
            <a:t>1</a:t>
          </a:r>
          <a:endParaRPr lang="en-US" dirty="0"/>
        </a:p>
      </dgm:t>
    </dgm:pt>
    <dgm:pt modelId="{6C5F9D04-E5DE-4B4B-B66E-8585052285CD}" type="parTrans" cxnId="{32235071-1A09-4459-810A-B9FAA6E4FC6B}">
      <dgm:prSet/>
      <dgm:spPr/>
      <dgm:t>
        <a:bodyPr/>
        <a:lstStyle/>
        <a:p>
          <a:endParaRPr lang="en-US"/>
        </a:p>
      </dgm:t>
    </dgm:pt>
    <dgm:pt modelId="{6B0F6787-336A-4FF9-A4CD-82868B7B6EBF}" type="sibTrans" cxnId="{32235071-1A09-4459-810A-B9FAA6E4FC6B}">
      <dgm:prSet/>
      <dgm:spPr/>
      <dgm:t>
        <a:bodyPr/>
        <a:lstStyle/>
        <a:p>
          <a:endParaRPr lang="en-US"/>
        </a:p>
      </dgm:t>
    </dgm:pt>
    <dgm:pt modelId="{B6E1D665-0383-46BE-B941-C2AA34CEB6E0}">
      <dgm:prSet/>
      <dgm:spPr/>
      <dgm:t>
        <a:bodyPr/>
        <a:lstStyle/>
        <a:p>
          <a:r>
            <a:rPr lang="en-US" b="0" i="0" dirty="0"/>
            <a:t>Immersive educational environments have stimulated a significant increase in declarative knowledge, engagement, and an interest in learning</a:t>
          </a:r>
          <a:endParaRPr lang="en-US" dirty="0"/>
        </a:p>
      </dgm:t>
    </dgm:pt>
    <dgm:pt modelId="{B2EE27DA-F794-4398-8B7F-7450F50C7BCD}" type="parTrans" cxnId="{837791E1-C62B-43B0-A70D-7BBA2691F3C7}">
      <dgm:prSet/>
      <dgm:spPr/>
      <dgm:t>
        <a:bodyPr/>
        <a:lstStyle/>
        <a:p>
          <a:endParaRPr lang="en-US"/>
        </a:p>
      </dgm:t>
    </dgm:pt>
    <dgm:pt modelId="{51014230-5C00-47D1-B5F9-2F14CBC72C77}" type="sibTrans" cxnId="{837791E1-C62B-43B0-A70D-7BBA2691F3C7}">
      <dgm:prSet/>
      <dgm:spPr/>
      <dgm:t>
        <a:bodyPr/>
        <a:lstStyle/>
        <a:p>
          <a:endParaRPr lang="en-US"/>
        </a:p>
      </dgm:t>
    </dgm:pt>
    <dgm:pt modelId="{1F669F43-FF04-4219-9103-C2C17DC4B048}" type="pres">
      <dgm:prSet presAssocID="{09516684-35BD-4CF4-8F75-CBB0B1743FCD}" presName="linear" presStyleCnt="0">
        <dgm:presLayoutVars>
          <dgm:animLvl val="lvl"/>
          <dgm:resizeHandles val="exact"/>
        </dgm:presLayoutVars>
      </dgm:prSet>
      <dgm:spPr/>
    </dgm:pt>
    <dgm:pt modelId="{4C92DA54-BD58-4CBA-909A-AAF1E7CD8843}" type="pres">
      <dgm:prSet presAssocID="{F76A341F-B177-41D3-9AE6-B07EF5345E4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8BAE229-72AD-4BCA-880B-BF353F811371}" type="pres">
      <dgm:prSet presAssocID="{03D2FB74-6AB6-4996-92D2-7889291090C8}" presName="spacer" presStyleCnt="0"/>
      <dgm:spPr/>
    </dgm:pt>
    <dgm:pt modelId="{81B2B4B8-50F1-4CE1-AE4E-56E1D555B082}" type="pres">
      <dgm:prSet presAssocID="{D230DE6A-CFCE-4377-8C13-6758DA1B172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334B77-B6E9-4DB5-BDC8-DB01067CB297}" type="pres">
      <dgm:prSet presAssocID="{6B0F6787-336A-4FF9-A4CD-82868B7B6EBF}" presName="spacer" presStyleCnt="0"/>
      <dgm:spPr/>
    </dgm:pt>
    <dgm:pt modelId="{C0BFE38C-405C-4830-83FB-277E69AE60DD}" type="pres">
      <dgm:prSet presAssocID="{B6E1D665-0383-46BE-B941-C2AA34CEB6E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3D9ED0E-9E2E-491D-8051-DD4EA3CD0696}" type="presOf" srcId="{09516684-35BD-4CF4-8F75-CBB0B1743FCD}" destId="{1F669F43-FF04-4219-9103-C2C17DC4B048}" srcOrd="0" destOrd="0" presId="urn:microsoft.com/office/officeart/2005/8/layout/vList2"/>
    <dgm:cxn modelId="{32C2BE23-0E94-4110-959B-BD440E5FF860}" type="presOf" srcId="{B6E1D665-0383-46BE-B941-C2AA34CEB6E0}" destId="{C0BFE38C-405C-4830-83FB-277E69AE60DD}" srcOrd="0" destOrd="0" presId="urn:microsoft.com/office/officeart/2005/8/layout/vList2"/>
    <dgm:cxn modelId="{32235071-1A09-4459-810A-B9FAA6E4FC6B}" srcId="{09516684-35BD-4CF4-8F75-CBB0B1743FCD}" destId="{D230DE6A-CFCE-4377-8C13-6758DA1B1729}" srcOrd="1" destOrd="0" parTransId="{6C5F9D04-E5DE-4B4B-B66E-8585052285CD}" sibTransId="{6B0F6787-336A-4FF9-A4CD-82868B7B6EBF}"/>
    <dgm:cxn modelId="{3BCC81C9-9D2F-480B-B949-1BDE02FB88DB}" type="presOf" srcId="{D230DE6A-CFCE-4377-8C13-6758DA1B1729}" destId="{81B2B4B8-50F1-4CE1-AE4E-56E1D555B082}" srcOrd="0" destOrd="0" presId="urn:microsoft.com/office/officeart/2005/8/layout/vList2"/>
    <dgm:cxn modelId="{837791E1-C62B-43B0-A70D-7BBA2691F3C7}" srcId="{09516684-35BD-4CF4-8F75-CBB0B1743FCD}" destId="{B6E1D665-0383-46BE-B941-C2AA34CEB6E0}" srcOrd="2" destOrd="0" parTransId="{B2EE27DA-F794-4398-8B7F-7450F50C7BCD}" sibTransId="{51014230-5C00-47D1-B5F9-2F14CBC72C77}"/>
    <dgm:cxn modelId="{4F3BF5E4-58EC-40B1-B2FA-9A4E72F5C755}" type="presOf" srcId="{F76A341F-B177-41D3-9AE6-B07EF5345E48}" destId="{4C92DA54-BD58-4CBA-909A-AAF1E7CD8843}" srcOrd="0" destOrd="0" presId="urn:microsoft.com/office/officeart/2005/8/layout/vList2"/>
    <dgm:cxn modelId="{A01BEDFD-7471-4EC7-8AA0-B747015A863B}" srcId="{09516684-35BD-4CF4-8F75-CBB0B1743FCD}" destId="{F76A341F-B177-41D3-9AE6-B07EF5345E48}" srcOrd="0" destOrd="0" parTransId="{EDD35E8E-9B7A-48D7-BF28-132D8BAE58C3}" sibTransId="{03D2FB74-6AB6-4996-92D2-7889291090C8}"/>
    <dgm:cxn modelId="{290AC5A8-7E0C-4BE2-A01A-66937C21396E}" type="presParOf" srcId="{1F669F43-FF04-4219-9103-C2C17DC4B048}" destId="{4C92DA54-BD58-4CBA-909A-AAF1E7CD8843}" srcOrd="0" destOrd="0" presId="urn:microsoft.com/office/officeart/2005/8/layout/vList2"/>
    <dgm:cxn modelId="{D66C0C34-45BB-4893-BBF9-D876564EF7F9}" type="presParOf" srcId="{1F669F43-FF04-4219-9103-C2C17DC4B048}" destId="{D8BAE229-72AD-4BCA-880B-BF353F811371}" srcOrd="1" destOrd="0" presId="urn:microsoft.com/office/officeart/2005/8/layout/vList2"/>
    <dgm:cxn modelId="{9ADD8D99-BCD1-47AC-B643-AEE2AA3D6621}" type="presParOf" srcId="{1F669F43-FF04-4219-9103-C2C17DC4B048}" destId="{81B2B4B8-50F1-4CE1-AE4E-56E1D555B082}" srcOrd="2" destOrd="0" presId="urn:microsoft.com/office/officeart/2005/8/layout/vList2"/>
    <dgm:cxn modelId="{2CB9962F-1284-4075-BFBA-173178EB4AF0}" type="presParOf" srcId="{1F669F43-FF04-4219-9103-C2C17DC4B048}" destId="{24334B77-B6E9-4DB5-BDC8-DB01067CB297}" srcOrd="3" destOrd="0" presId="urn:microsoft.com/office/officeart/2005/8/layout/vList2"/>
    <dgm:cxn modelId="{E79C3ED8-0228-4AE5-8D88-4B1B8AB25BC2}" type="presParOf" srcId="{1F669F43-FF04-4219-9103-C2C17DC4B048}" destId="{C0BFE38C-405C-4830-83FB-277E69AE60D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E290D0-FCAF-498F-AB61-3339EFB4F931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EA57EB-304E-4F10-812F-0F490689BC19}">
      <dgm:prSet/>
      <dgm:spPr/>
      <dgm:t>
        <a:bodyPr/>
        <a:lstStyle/>
        <a:p>
          <a:r>
            <a:rPr lang="en-US" dirty="0"/>
            <a:t>Add more topics and expand NeuRL into a comprehensive AI education platform</a:t>
          </a:r>
        </a:p>
      </dgm:t>
    </dgm:pt>
    <dgm:pt modelId="{264DAEF9-6F17-4C28-930D-ECA2BB95F28B}" type="parTrans" cxnId="{852FB7D6-1068-48EE-AE9A-FF2C499ED00C}">
      <dgm:prSet/>
      <dgm:spPr/>
      <dgm:t>
        <a:bodyPr/>
        <a:lstStyle/>
        <a:p>
          <a:endParaRPr lang="en-US"/>
        </a:p>
      </dgm:t>
    </dgm:pt>
    <dgm:pt modelId="{E8BD8360-2092-4E36-B19A-3509198FB04D}" type="sibTrans" cxnId="{852FB7D6-1068-48EE-AE9A-FF2C499ED00C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7B0576DD-64A9-4326-8E81-4AD8F174791C}">
      <dgm:prSet/>
      <dgm:spPr/>
      <dgm:t>
        <a:bodyPr/>
        <a:lstStyle/>
        <a:p>
          <a:r>
            <a:rPr lang="en-US" dirty="0"/>
            <a:t>Collaborate with educational institutions to integrate NeuRL into their curriculum</a:t>
          </a:r>
        </a:p>
      </dgm:t>
    </dgm:pt>
    <dgm:pt modelId="{5C7AEE33-6518-4364-92AE-5418FA92CFEC}" type="parTrans" cxnId="{C86FF53E-9F0E-4CF4-94EE-C7F4B7F441EF}">
      <dgm:prSet/>
      <dgm:spPr/>
      <dgm:t>
        <a:bodyPr/>
        <a:lstStyle/>
        <a:p>
          <a:endParaRPr lang="en-US"/>
        </a:p>
      </dgm:t>
    </dgm:pt>
    <dgm:pt modelId="{302370CC-AA6E-4FC9-B8BC-D376CA0431F2}" type="sibTrans" cxnId="{C86FF53E-9F0E-4CF4-94EE-C7F4B7F441EF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56309A4D-C92D-41BB-A768-EA61F6AA6E4D}">
      <dgm:prSet/>
      <dgm:spPr/>
      <dgm:t>
        <a:bodyPr/>
        <a:lstStyle/>
        <a:p>
          <a:r>
            <a:rPr lang="en-US" dirty="0"/>
            <a:t>Add compatibility with VR and AR setups</a:t>
          </a:r>
        </a:p>
      </dgm:t>
    </dgm:pt>
    <dgm:pt modelId="{678BF402-C383-424D-8D10-0306D68F6323}" type="parTrans" cxnId="{84CEE882-3F86-4BB8-BC29-56902DA10CE7}">
      <dgm:prSet/>
      <dgm:spPr/>
      <dgm:t>
        <a:bodyPr/>
        <a:lstStyle/>
        <a:p>
          <a:endParaRPr lang="en-US"/>
        </a:p>
      </dgm:t>
    </dgm:pt>
    <dgm:pt modelId="{D1782F76-C82D-4916-88DA-CCBFF4F2AD1B}" type="sibTrans" cxnId="{84CEE882-3F86-4BB8-BC29-56902DA10CE7}">
      <dgm:prSet phldrT="5" phldr="0"/>
      <dgm:spPr/>
      <dgm:t>
        <a:bodyPr/>
        <a:lstStyle/>
        <a:p>
          <a:r>
            <a:rPr lang="en-US"/>
            <a:t>5</a:t>
          </a:r>
          <a:endParaRPr lang="en-US" dirty="0"/>
        </a:p>
      </dgm:t>
    </dgm:pt>
    <dgm:pt modelId="{612B5495-ECB1-468C-8343-7ED8E18BE30C}">
      <dgm:prSet/>
      <dgm:spPr/>
      <dgm:t>
        <a:bodyPr/>
        <a:lstStyle/>
        <a:p>
          <a:r>
            <a:rPr lang="en-US" dirty="0"/>
            <a:t>Create analytics suite to track user activities and measure learning outcomes</a:t>
          </a:r>
        </a:p>
      </dgm:t>
    </dgm:pt>
    <dgm:pt modelId="{1DCDB559-BA9C-4771-8D84-0095B51F8021}" type="parTrans" cxnId="{E8A0AA6E-1665-4CDE-9B2B-BCE62629D74A}">
      <dgm:prSet/>
      <dgm:spPr/>
      <dgm:t>
        <a:bodyPr/>
        <a:lstStyle/>
        <a:p>
          <a:endParaRPr lang="en-US"/>
        </a:p>
      </dgm:t>
    </dgm:pt>
    <dgm:pt modelId="{D4924C17-3D48-453B-9317-D5635BC879A3}" type="sibTrans" cxnId="{E8A0AA6E-1665-4CDE-9B2B-BCE62629D74A}">
      <dgm:prSet phldrT="4" phldr="0"/>
      <dgm:spPr/>
      <dgm:t>
        <a:bodyPr/>
        <a:lstStyle/>
        <a:p>
          <a:r>
            <a:rPr lang="en-US"/>
            <a:t>4</a:t>
          </a:r>
          <a:endParaRPr lang="en-US" dirty="0"/>
        </a:p>
      </dgm:t>
    </dgm:pt>
    <dgm:pt modelId="{5733E46B-9B2D-41EB-8231-0BE992DED596}">
      <dgm:prSet/>
      <dgm:spPr/>
      <dgm:t>
        <a:bodyPr/>
        <a:lstStyle/>
        <a:p>
          <a:r>
            <a:rPr lang="en-US" dirty="0"/>
            <a:t>Integrate NeuRL with a cloud-based chatbot</a:t>
          </a:r>
        </a:p>
      </dgm:t>
    </dgm:pt>
    <dgm:pt modelId="{B5C05DD9-E509-4C0D-AB33-EF209C66C376}" type="parTrans" cxnId="{3C8F7591-EBD9-4EFF-8A6D-361D10FBB0E4}">
      <dgm:prSet/>
      <dgm:spPr/>
      <dgm:t>
        <a:bodyPr/>
        <a:lstStyle/>
        <a:p>
          <a:endParaRPr lang="en-US"/>
        </a:p>
      </dgm:t>
    </dgm:pt>
    <dgm:pt modelId="{B9874991-65CA-4435-B515-7D8B7EE42EC8}" type="sibTrans" cxnId="{3C8F7591-EBD9-4EFF-8A6D-361D10FBB0E4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5DF2E379-6672-48EC-BA2D-AA643AE1FCC9}" type="pres">
      <dgm:prSet presAssocID="{8CE290D0-FCAF-498F-AB61-3339EFB4F931}" presName="Name0" presStyleCnt="0">
        <dgm:presLayoutVars>
          <dgm:animLvl val="lvl"/>
          <dgm:resizeHandles val="exact"/>
        </dgm:presLayoutVars>
      </dgm:prSet>
      <dgm:spPr/>
    </dgm:pt>
    <dgm:pt modelId="{40F20433-D1CF-41F0-937B-5CDC47133675}" type="pres">
      <dgm:prSet presAssocID="{8BEA57EB-304E-4F10-812F-0F490689BC19}" presName="compositeNode" presStyleCnt="0">
        <dgm:presLayoutVars>
          <dgm:bulletEnabled val="1"/>
        </dgm:presLayoutVars>
      </dgm:prSet>
      <dgm:spPr/>
    </dgm:pt>
    <dgm:pt modelId="{52BE203B-E9D1-4ACA-80F0-78978D5EF6A8}" type="pres">
      <dgm:prSet presAssocID="{8BEA57EB-304E-4F10-812F-0F490689BC19}" presName="bgRect" presStyleLbl="bgAccFollowNode1" presStyleIdx="0" presStyleCnt="5"/>
      <dgm:spPr/>
    </dgm:pt>
    <dgm:pt modelId="{DE9C3226-B571-4BD3-9A8D-AE0CD45AFB4C}" type="pres">
      <dgm:prSet presAssocID="{E8BD8360-2092-4E36-B19A-3509198FB04D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4C255195-6F71-45A1-9D8F-ECD59717D9B9}" type="pres">
      <dgm:prSet presAssocID="{8BEA57EB-304E-4F10-812F-0F490689BC19}" presName="bottomLine" presStyleLbl="alignNode1" presStyleIdx="1" presStyleCnt="10">
        <dgm:presLayoutVars/>
      </dgm:prSet>
      <dgm:spPr/>
    </dgm:pt>
    <dgm:pt modelId="{EFC3A658-A506-4352-8896-34B12235C997}" type="pres">
      <dgm:prSet presAssocID="{8BEA57EB-304E-4F10-812F-0F490689BC19}" presName="nodeText" presStyleLbl="bgAccFollowNode1" presStyleIdx="0" presStyleCnt="5">
        <dgm:presLayoutVars>
          <dgm:bulletEnabled val="1"/>
        </dgm:presLayoutVars>
      </dgm:prSet>
      <dgm:spPr/>
    </dgm:pt>
    <dgm:pt modelId="{BA3383C3-2B88-4EEF-94A0-48CDC4946B5E}" type="pres">
      <dgm:prSet presAssocID="{E8BD8360-2092-4E36-B19A-3509198FB04D}" presName="sibTrans" presStyleCnt="0"/>
      <dgm:spPr/>
    </dgm:pt>
    <dgm:pt modelId="{2140B17C-278D-4D5D-B53F-4E696406017A}" type="pres">
      <dgm:prSet presAssocID="{5733E46B-9B2D-41EB-8231-0BE992DED596}" presName="compositeNode" presStyleCnt="0">
        <dgm:presLayoutVars>
          <dgm:bulletEnabled val="1"/>
        </dgm:presLayoutVars>
      </dgm:prSet>
      <dgm:spPr/>
    </dgm:pt>
    <dgm:pt modelId="{96133987-D807-4B07-8C73-ED4AD94FF670}" type="pres">
      <dgm:prSet presAssocID="{5733E46B-9B2D-41EB-8231-0BE992DED596}" presName="bgRect" presStyleLbl="bgAccFollowNode1" presStyleIdx="1" presStyleCnt="5"/>
      <dgm:spPr/>
    </dgm:pt>
    <dgm:pt modelId="{772730E4-0685-4515-8071-D6E591C7970D}" type="pres">
      <dgm:prSet presAssocID="{B9874991-65CA-4435-B515-7D8B7EE42EC8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5D15623E-A0E0-4CBF-B104-4A0623D5FA54}" type="pres">
      <dgm:prSet presAssocID="{5733E46B-9B2D-41EB-8231-0BE992DED596}" presName="bottomLine" presStyleLbl="alignNode1" presStyleIdx="3" presStyleCnt="10">
        <dgm:presLayoutVars/>
      </dgm:prSet>
      <dgm:spPr/>
    </dgm:pt>
    <dgm:pt modelId="{C9D68FD2-B894-4379-96C0-51277EC93854}" type="pres">
      <dgm:prSet presAssocID="{5733E46B-9B2D-41EB-8231-0BE992DED596}" presName="nodeText" presStyleLbl="bgAccFollowNode1" presStyleIdx="1" presStyleCnt="5">
        <dgm:presLayoutVars>
          <dgm:bulletEnabled val="1"/>
        </dgm:presLayoutVars>
      </dgm:prSet>
      <dgm:spPr/>
    </dgm:pt>
    <dgm:pt modelId="{05CB0A1C-0170-4D82-9E7F-C134297248DC}" type="pres">
      <dgm:prSet presAssocID="{B9874991-65CA-4435-B515-7D8B7EE42EC8}" presName="sibTrans" presStyleCnt="0"/>
      <dgm:spPr/>
    </dgm:pt>
    <dgm:pt modelId="{04C80548-2376-4941-9BBA-238CD572B5C4}" type="pres">
      <dgm:prSet presAssocID="{7B0576DD-64A9-4326-8E81-4AD8F174791C}" presName="compositeNode" presStyleCnt="0">
        <dgm:presLayoutVars>
          <dgm:bulletEnabled val="1"/>
        </dgm:presLayoutVars>
      </dgm:prSet>
      <dgm:spPr/>
    </dgm:pt>
    <dgm:pt modelId="{C54C35A9-AF42-4BC8-8F86-C344AC113794}" type="pres">
      <dgm:prSet presAssocID="{7B0576DD-64A9-4326-8E81-4AD8F174791C}" presName="bgRect" presStyleLbl="bgAccFollowNode1" presStyleIdx="2" presStyleCnt="5"/>
      <dgm:spPr/>
    </dgm:pt>
    <dgm:pt modelId="{093805A1-8AFA-48C6-A023-E959C1825B12}" type="pres">
      <dgm:prSet presAssocID="{302370CC-AA6E-4FC9-B8BC-D376CA0431F2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BC7ECD39-45C7-482A-914E-76FE01DCD33F}" type="pres">
      <dgm:prSet presAssocID="{7B0576DD-64A9-4326-8E81-4AD8F174791C}" presName="bottomLine" presStyleLbl="alignNode1" presStyleIdx="5" presStyleCnt="10">
        <dgm:presLayoutVars/>
      </dgm:prSet>
      <dgm:spPr/>
    </dgm:pt>
    <dgm:pt modelId="{A1FAB303-3801-492B-A60E-610F96823A0D}" type="pres">
      <dgm:prSet presAssocID="{7B0576DD-64A9-4326-8E81-4AD8F174791C}" presName="nodeText" presStyleLbl="bgAccFollowNode1" presStyleIdx="2" presStyleCnt="5">
        <dgm:presLayoutVars>
          <dgm:bulletEnabled val="1"/>
        </dgm:presLayoutVars>
      </dgm:prSet>
      <dgm:spPr/>
    </dgm:pt>
    <dgm:pt modelId="{A81CB386-60B3-4110-AA37-3927722BA6EC}" type="pres">
      <dgm:prSet presAssocID="{302370CC-AA6E-4FC9-B8BC-D376CA0431F2}" presName="sibTrans" presStyleCnt="0"/>
      <dgm:spPr/>
    </dgm:pt>
    <dgm:pt modelId="{2A7A790B-59A5-45B2-A532-998B09ACA44A}" type="pres">
      <dgm:prSet presAssocID="{612B5495-ECB1-468C-8343-7ED8E18BE30C}" presName="compositeNode" presStyleCnt="0">
        <dgm:presLayoutVars>
          <dgm:bulletEnabled val="1"/>
        </dgm:presLayoutVars>
      </dgm:prSet>
      <dgm:spPr/>
    </dgm:pt>
    <dgm:pt modelId="{09FD3281-B25E-47DB-95D0-68BB82B41B62}" type="pres">
      <dgm:prSet presAssocID="{612B5495-ECB1-468C-8343-7ED8E18BE30C}" presName="bgRect" presStyleLbl="bgAccFollowNode1" presStyleIdx="3" presStyleCnt="5"/>
      <dgm:spPr/>
    </dgm:pt>
    <dgm:pt modelId="{78004303-E38E-4184-867D-F14A741C8055}" type="pres">
      <dgm:prSet presAssocID="{D4924C17-3D48-453B-9317-D5635BC879A3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F61642F5-E3D9-4671-92C8-D745C0C2ED30}" type="pres">
      <dgm:prSet presAssocID="{612B5495-ECB1-468C-8343-7ED8E18BE30C}" presName="bottomLine" presStyleLbl="alignNode1" presStyleIdx="7" presStyleCnt="10">
        <dgm:presLayoutVars/>
      </dgm:prSet>
      <dgm:spPr/>
    </dgm:pt>
    <dgm:pt modelId="{5DC71656-FE49-44B8-9C62-BBEF7BEEA65C}" type="pres">
      <dgm:prSet presAssocID="{612B5495-ECB1-468C-8343-7ED8E18BE30C}" presName="nodeText" presStyleLbl="bgAccFollowNode1" presStyleIdx="3" presStyleCnt="5">
        <dgm:presLayoutVars>
          <dgm:bulletEnabled val="1"/>
        </dgm:presLayoutVars>
      </dgm:prSet>
      <dgm:spPr/>
    </dgm:pt>
    <dgm:pt modelId="{F8AC4CDF-887E-48DD-BBD0-09D1F967F2E1}" type="pres">
      <dgm:prSet presAssocID="{D4924C17-3D48-453B-9317-D5635BC879A3}" presName="sibTrans" presStyleCnt="0"/>
      <dgm:spPr/>
    </dgm:pt>
    <dgm:pt modelId="{C112D992-9B92-4C4A-99F4-C2F9067786E6}" type="pres">
      <dgm:prSet presAssocID="{56309A4D-C92D-41BB-A768-EA61F6AA6E4D}" presName="compositeNode" presStyleCnt="0">
        <dgm:presLayoutVars>
          <dgm:bulletEnabled val="1"/>
        </dgm:presLayoutVars>
      </dgm:prSet>
      <dgm:spPr/>
    </dgm:pt>
    <dgm:pt modelId="{C68DE04B-D32B-4E40-A93C-8668A7EF91D3}" type="pres">
      <dgm:prSet presAssocID="{56309A4D-C92D-41BB-A768-EA61F6AA6E4D}" presName="bgRect" presStyleLbl="bgAccFollowNode1" presStyleIdx="4" presStyleCnt="5"/>
      <dgm:spPr/>
    </dgm:pt>
    <dgm:pt modelId="{35569783-F49A-4BB8-94DD-5BCF93A1897F}" type="pres">
      <dgm:prSet presAssocID="{D1782F76-C82D-4916-88DA-CCBFF4F2AD1B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E9859CCC-17EC-4C24-8038-15621A7F5AA8}" type="pres">
      <dgm:prSet presAssocID="{56309A4D-C92D-41BB-A768-EA61F6AA6E4D}" presName="bottomLine" presStyleLbl="alignNode1" presStyleIdx="9" presStyleCnt="10">
        <dgm:presLayoutVars/>
      </dgm:prSet>
      <dgm:spPr/>
    </dgm:pt>
    <dgm:pt modelId="{0FE00B60-22CF-4A70-BA1A-DB7C9E7CBA4F}" type="pres">
      <dgm:prSet presAssocID="{56309A4D-C92D-41BB-A768-EA61F6AA6E4D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DC825102-A7D4-4E84-B5CF-CFEF47702D59}" type="presOf" srcId="{D4924C17-3D48-453B-9317-D5635BC879A3}" destId="{78004303-E38E-4184-867D-F14A741C8055}" srcOrd="0" destOrd="0" presId="urn:microsoft.com/office/officeart/2016/7/layout/BasicLinearProcessNumbered"/>
    <dgm:cxn modelId="{28B16B04-705B-4C2A-A537-8EEAA2C0C87B}" type="presOf" srcId="{56309A4D-C92D-41BB-A768-EA61F6AA6E4D}" destId="{C68DE04B-D32B-4E40-A93C-8668A7EF91D3}" srcOrd="0" destOrd="0" presId="urn:microsoft.com/office/officeart/2016/7/layout/BasicLinearProcessNumbered"/>
    <dgm:cxn modelId="{C768502C-094E-4FC4-893A-B29508DBF315}" type="presOf" srcId="{D1782F76-C82D-4916-88DA-CCBFF4F2AD1B}" destId="{35569783-F49A-4BB8-94DD-5BCF93A1897F}" srcOrd="0" destOrd="0" presId="urn:microsoft.com/office/officeart/2016/7/layout/BasicLinearProcessNumbered"/>
    <dgm:cxn modelId="{C86FF53E-9F0E-4CF4-94EE-C7F4B7F441EF}" srcId="{8CE290D0-FCAF-498F-AB61-3339EFB4F931}" destId="{7B0576DD-64A9-4326-8E81-4AD8F174791C}" srcOrd="2" destOrd="0" parTransId="{5C7AEE33-6518-4364-92AE-5418FA92CFEC}" sibTransId="{302370CC-AA6E-4FC9-B8BC-D376CA0431F2}"/>
    <dgm:cxn modelId="{832BB93F-ECFE-4B62-90E9-979BBA0C24C6}" type="presOf" srcId="{302370CC-AA6E-4FC9-B8BC-D376CA0431F2}" destId="{093805A1-8AFA-48C6-A023-E959C1825B12}" srcOrd="0" destOrd="0" presId="urn:microsoft.com/office/officeart/2016/7/layout/BasicLinearProcessNumbered"/>
    <dgm:cxn modelId="{7F372841-15D7-467B-A995-BCC1F57B08F7}" type="presOf" srcId="{5733E46B-9B2D-41EB-8231-0BE992DED596}" destId="{96133987-D807-4B07-8C73-ED4AD94FF670}" srcOrd="0" destOrd="0" presId="urn:microsoft.com/office/officeart/2016/7/layout/BasicLinearProcessNumbered"/>
    <dgm:cxn modelId="{73C19C43-DB83-4E45-BD33-C4588908F0BB}" type="presOf" srcId="{612B5495-ECB1-468C-8343-7ED8E18BE30C}" destId="{09FD3281-B25E-47DB-95D0-68BB82B41B62}" srcOrd="0" destOrd="0" presId="urn:microsoft.com/office/officeart/2016/7/layout/BasicLinearProcessNumbered"/>
    <dgm:cxn modelId="{E8A0AA6E-1665-4CDE-9B2B-BCE62629D74A}" srcId="{8CE290D0-FCAF-498F-AB61-3339EFB4F931}" destId="{612B5495-ECB1-468C-8343-7ED8E18BE30C}" srcOrd="3" destOrd="0" parTransId="{1DCDB559-BA9C-4771-8D84-0095B51F8021}" sibTransId="{D4924C17-3D48-453B-9317-D5635BC879A3}"/>
    <dgm:cxn modelId="{F296D351-3FC4-4AD1-9E8E-156FB4EBF9FB}" type="presOf" srcId="{612B5495-ECB1-468C-8343-7ED8E18BE30C}" destId="{5DC71656-FE49-44B8-9C62-BBEF7BEEA65C}" srcOrd="1" destOrd="0" presId="urn:microsoft.com/office/officeart/2016/7/layout/BasicLinearProcessNumbered"/>
    <dgm:cxn modelId="{E4FFF972-8CC8-4E83-AEB5-33773EBC6202}" type="presOf" srcId="{8BEA57EB-304E-4F10-812F-0F490689BC19}" destId="{EFC3A658-A506-4352-8896-34B12235C997}" srcOrd="1" destOrd="0" presId="urn:microsoft.com/office/officeart/2016/7/layout/BasicLinearProcessNumbered"/>
    <dgm:cxn modelId="{F32F3177-3ADE-4FE8-816B-4DF003D06727}" type="presOf" srcId="{5733E46B-9B2D-41EB-8231-0BE992DED596}" destId="{C9D68FD2-B894-4379-96C0-51277EC93854}" srcOrd="1" destOrd="0" presId="urn:microsoft.com/office/officeart/2016/7/layout/BasicLinearProcessNumbered"/>
    <dgm:cxn modelId="{84CEE882-3F86-4BB8-BC29-56902DA10CE7}" srcId="{8CE290D0-FCAF-498F-AB61-3339EFB4F931}" destId="{56309A4D-C92D-41BB-A768-EA61F6AA6E4D}" srcOrd="4" destOrd="0" parTransId="{678BF402-C383-424D-8D10-0306D68F6323}" sibTransId="{D1782F76-C82D-4916-88DA-CCBFF4F2AD1B}"/>
    <dgm:cxn modelId="{B21EAB85-3F9C-428E-9B85-D38A645F9A27}" type="presOf" srcId="{8BEA57EB-304E-4F10-812F-0F490689BC19}" destId="{52BE203B-E9D1-4ACA-80F0-78978D5EF6A8}" srcOrd="0" destOrd="0" presId="urn:microsoft.com/office/officeart/2016/7/layout/BasicLinearProcessNumbered"/>
    <dgm:cxn modelId="{1449B28E-2470-4921-AC4E-5AF14A2994F7}" type="presOf" srcId="{B9874991-65CA-4435-B515-7D8B7EE42EC8}" destId="{772730E4-0685-4515-8071-D6E591C7970D}" srcOrd="0" destOrd="0" presId="urn:microsoft.com/office/officeart/2016/7/layout/BasicLinearProcessNumbered"/>
    <dgm:cxn modelId="{BF0F5F90-6FB1-4E7E-B6FE-5AC22DF9EACD}" type="presOf" srcId="{E8BD8360-2092-4E36-B19A-3509198FB04D}" destId="{DE9C3226-B571-4BD3-9A8D-AE0CD45AFB4C}" srcOrd="0" destOrd="0" presId="urn:microsoft.com/office/officeart/2016/7/layout/BasicLinearProcessNumbered"/>
    <dgm:cxn modelId="{3C8F7591-EBD9-4EFF-8A6D-361D10FBB0E4}" srcId="{8CE290D0-FCAF-498F-AB61-3339EFB4F931}" destId="{5733E46B-9B2D-41EB-8231-0BE992DED596}" srcOrd="1" destOrd="0" parTransId="{B5C05DD9-E509-4C0D-AB33-EF209C66C376}" sibTransId="{B9874991-65CA-4435-B515-7D8B7EE42EC8}"/>
    <dgm:cxn modelId="{44565DB1-9BA3-45F6-A0C9-326CF983086C}" type="presOf" srcId="{8CE290D0-FCAF-498F-AB61-3339EFB4F931}" destId="{5DF2E379-6672-48EC-BA2D-AA643AE1FCC9}" srcOrd="0" destOrd="0" presId="urn:microsoft.com/office/officeart/2016/7/layout/BasicLinearProcessNumbered"/>
    <dgm:cxn modelId="{4AE4F2C0-2F2F-4F4F-B14E-3277CC0D3703}" type="presOf" srcId="{7B0576DD-64A9-4326-8E81-4AD8F174791C}" destId="{C54C35A9-AF42-4BC8-8F86-C344AC113794}" srcOrd="0" destOrd="0" presId="urn:microsoft.com/office/officeart/2016/7/layout/BasicLinearProcessNumbered"/>
    <dgm:cxn modelId="{18F978C8-BCCC-46D8-ACB7-AE13B02B2F1A}" type="presOf" srcId="{56309A4D-C92D-41BB-A768-EA61F6AA6E4D}" destId="{0FE00B60-22CF-4A70-BA1A-DB7C9E7CBA4F}" srcOrd="1" destOrd="0" presId="urn:microsoft.com/office/officeart/2016/7/layout/BasicLinearProcessNumbered"/>
    <dgm:cxn modelId="{852FB7D6-1068-48EE-AE9A-FF2C499ED00C}" srcId="{8CE290D0-FCAF-498F-AB61-3339EFB4F931}" destId="{8BEA57EB-304E-4F10-812F-0F490689BC19}" srcOrd="0" destOrd="0" parTransId="{264DAEF9-6F17-4C28-930D-ECA2BB95F28B}" sibTransId="{E8BD8360-2092-4E36-B19A-3509198FB04D}"/>
    <dgm:cxn modelId="{A6E5FAD6-948B-44A6-A342-21886BDF2088}" type="presOf" srcId="{7B0576DD-64A9-4326-8E81-4AD8F174791C}" destId="{A1FAB303-3801-492B-A60E-610F96823A0D}" srcOrd="1" destOrd="0" presId="urn:microsoft.com/office/officeart/2016/7/layout/BasicLinearProcessNumbered"/>
    <dgm:cxn modelId="{92EC0728-22AA-4746-B08A-63698BF4C76C}" type="presParOf" srcId="{5DF2E379-6672-48EC-BA2D-AA643AE1FCC9}" destId="{40F20433-D1CF-41F0-937B-5CDC47133675}" srcOrd="0" destOrd="0" presId="urn:microsoft.com/office/officeart/2016/7/layout/BasicLinearProcessNumbered"/>
    <dgm:cxn modelId="{CDEB4D0A-1C39-4DC7-B0ED-E74F69D53EFA}" type="presParOf" srcId="{40F20433-D1CF-41F0-937B-5CDC47133675}" destId="{52BE203B-E9D1-4ACA-80F0-78978D5EF6A8}" srcOrd="0" destOrd="0" presId="urn:microsoft.com/office/officeart/2016/7/layout/BasicLinearProcessNumbered"/>
    <dgm:cxn modelId="{E02ACABC-0BD3-460E-B5DB-D14E2BE60EC3}" type="presParOf" srcId="{40F20433-D1CF-41F0-937B-5CDC47133675}" destId="{DE9C3226-B571-4BD3-9A8D-AE0CD45AFB4C}" srcOrd="1" destOrd="0" presId="urn:microsoft.com/office/officeart/2016/7/layout/BasicLinearProcessNumbered"/>
    <dgm:cxn modelId="{1804CAA9-075F-4409-B164-7EBC958E2BF2}" type="presParOf" srcId="{40F20433-D1CF-41F0-937B-5CDC47133675}" destId="{4C255195-6F71-45A1-9D8F-ECD59717D9B9}" srcOrd="2" destOrd="0" presId="urn:microsoft.com/office/officeart/2016/7/layout/BasicLinearProcessNumbered"/>
    <dgm:cxn modelId="{740A38AD-2D7F-428A-90E4-4837736A3222}" type="presParOf" srcId="{40F20433-D1CF-41F0-937B-5CDC47133675}" destId="{EFC3A658-A506-4352-8896-34B12235C997}" srcOrd="3" destOrd="0" presId="urn:microsoft.com/office/officeart/2016/7/layout/BasicLinearProcessNumbered"/>
    <dgm:cxn modelId="{761BD38E-DE25-4403-A854-EB7547569305}" type="presParOf" srcId="{5DF2E379-6672-48EC-BA2D-AA643AE1FCC9}" destId="{BA3383C3-2B88-4EEF-94A0-48CDC4946B5E}" srcOrd="1" destOrd="0" presId="urn:microsoft.com/office/officeart/2016/7/layout/BasicLinearProcessNumbered"/>
    <dgm:cxn modelId="{D639EFE6-43C1-4ECC-8824-DF7AF2043EC0}" type="presParOf" srcId="{5DF2E379-6672-48EC-BA2D-AA643AE1FCC9}" destId="{2140B17C-278D-4D5D-B53F-4E696406017A}" srcOrd="2" destOrd="0" presId="urn:microsoft.com/office/officeart/2016/7/layout/BasicLinearProcessNumbered"/>
    <dgm:cxn modelId="{E4C2B64F-A0F6-46FA-9BB7-F44FFDA66334}" type="presParOf" srcId="{2140B17C-278D-4D5D-B53F-4E696406017A}" destId="{96133987-D807-4B07-8C73-ED4AD94FF670}" srcOrd="0" destOrd="0" presId="urn:microsoft.com/office/officeart/2016/7/layout/BasicLinearProcessNumbered"/>
    <dgm:cxn modelId="{EDD1099E-9489-4B94-AFF2-C7C211C738F4}" type="presParOf" srcId="{2140B17C-278D-4D5D-B53F-4E696406017A}" destId="{772730E4-0685-4515-8071-D6E591C7970D}" srcOrd="1" destOrd="0" presId="urn:microsoft.com/office/officeart/2016/7/layout/BasicLinearProcessNumbered"/>
    <dgm:cxn modelId="{65EE6897-10EE-4668-A8D1-B23D52E14095}" type="presParOf" srcId="{2140B17C-278D-4D5D-B53F-4E696406017A}" destId="{5D15623E-A0E0-4CBF-B104-4A0623D5FA54}" srcOrd="2" destOrd="0" presId="urn:microsoft.com/office/officeart/2016/7/layout/BasicLinearProcessNumbered"/>
    <dgm:cxn modelId="{2BBC2439-72FC-435C-9C81-AE23DA9A06C1}" type="presParOf" srcId="{2140B17C-278D-4D5D-B53F-4E696406017A}" destId="{C9D68FD2-B894-4379-96C0-51277EC93854}" srcOrd="3" destOrd="0" presId="urn:microsoft.com/office/officeart/2016/7/layout/BasicLinearProcessNumbered"/>
    <dgm:cxn modelId="{A060E3BE-02FD-4FD1-AE50-1FD664CCFDEF}" type="presParOf" srcId="{5DF2E379-6672-48EC-BA2D-AA643AE1FCC9}" destId="{05CB0A1C-0170-4D82-9E7F-C134297248DC}" srcOrd="3" destOrd="0" presId="urn:microsoft.com/office/officeart/2016/7/layout/BasicLinearProcessNumbered"/>
    <dgm:cxn modelId="{65062566-8450-49CF-848F-BF2E6BC94700}" type="presParOf" srcId="{5DF2E379-6672-48EC-BA2D-AA643AE1FCC9}" destId="{04C80548-2376-4941-9BBA-238CD572B5C4}" srcOrd="4" destOrd="0" presId="urn:microsoft.com/office/officeart/2016/7/layout/BasicLinearProcessNumbered"/>
    <dgm:cxn modelId="{3B138CFF-4B0D-4ECB-8EB8-986D86175353}" type="presParOf" srcId="{04C80548-2376-4941-9BBA-238CD572B5C4}" destId="{C54C35A9-AF42-4BC8-8F86-C344AC113794}" srcOrd="0" destOrd="0" presId="urn:microsoft.com/office/officeart/2016/7/layout/BasicLinearProcessNumbered"/>
    <dgm:cxn modelId="{9072C0BF-6BD1-40A4-8B07-AA8D5795F167}" type="presParOf" srcId="{04C80548-2376-4941-9BBA-238CD572B5C4}" destId="{093805A1-8AFA-48C6-A023-E959C1825B12}" srcOrd="1" destOrd="0" presId="urn:microsoft.com/office/officeart/2016/7/layout/BasicLinearProcessNumbered"/>
    <dgm:cxn modelId="{D08D3449-38AA-4B56-951A-4920C2DF77F6}" type="presParOf" srcId="{04C80548-2376-4941-9BBA-238CD572B5C4}" destId="{BC7ECD39-45C7-482A-914E-76FE01DCD33F}" srcOrd="2" destOrd="0" presId="urn:microsoft.com/office/officeart/2016/7/layout/BasicLinearProcessNumbered"/>
    <dgm:cxn modelId="{56D45024-7086-4555-AAAE-537277234B94}" type="presParOf" srcId="{04C80548-2376-4941-9BBA-238CD572B5C4}" destId="{A1FAB303-3801-492B-A60E-610F96823A0D}" srcOrd="3" destOrd="0" presId="urn:microsoft.com/office/officeart/2016/7/layout/BasicLinearProcessNumbered"/>
    <dgm:cxn modelId="{18F9910A-6264-4B64-890E-4FCFD4DBEEE0}" type="presParOf" srcId="{5DF2E379-6672-48EC-BA2D-AA643AE1FCC9}" destId="{A81CB386-60B3-4110-AA37-3927722BA6EC}" srcOrd="5" destOrd="0" presId="urn:microsoft.com/office/officeart/2016/7/layout/BasicLinearProcessNumbered"/>
    <dgm:cxn modelId="{5869BEE9-11D3-40E7-ABB0-9B0A1DA80C35}" type="presParOf" srcId="{5DF2E379-6672-48EC-BA2D-AA643AE1FCC9}" destId="{2A7A790B-59A5-45B2-A532-998B09ACA44A}" srcOrd="6" destOrd="0" presId="urn:microsoft.com/office/officeart/2016/7/layout/BasicLinearProcessNumbered"/>
    <dgm:cxn modelId="{9A7D42EE-12B9-49DC-B24D-3FDC56E73EB8}" type="presParOf" srcId="{2A7A790B-59A5-45B2-A532-998B09ACA44A}" destId="{09FD3281-B25E-47DB-95D0-68BB82B41B62}" srcOrd="0" destOrd="0" presId="urn:microsoft.com/office/officeart/2016/7/layout/BasicLinearProcessNumbered"/>
    <dgm:cxn modelId="{8955F08B-5AF6-4CDA-9CF8-08F3D29C58B5}" type="presParOf" srcId="{2A7A790B-59A5-45B2-A532-998B09ACA44A}" destId="{78004303-E38E-4184-867D-F14A741C8055}" srcOrd="1" destOrd="0" presId="urn:microsoft.com/office/officeart/2016/7/layout/BasicLinearProcessNumbered"/>
    <dgm:cxn modelId="{62681A85-B4B7-41D5-90BE-1F9BE4BE80FD}" type="presParOf" srcId="{2A7A790B-59A5-45B2-A532-998B09ACA44A}" destId="{F61642F5-E3D9-4671-92C8-D745C0C2ED30}" srcOrd="2" destOrd="0" presId="urn:microsoft.com/office/officeart/2016/7/layout/BasicLinearProcessNumbered"/>
    <dgm:cxn modelId="{07014D44-311F-4113-AA76-506B7BEFC7F9}" type="presParOf" srcId="{2A7A790B-59A5-45B2-A532-998B09ACA44A}" destId="{5DC71656-FE49-44B8-9C62-BBEF7BEEA65C}" srcOrd="3" destOrd="0" presId="urn:microsoft.com/office/officeart/2016/7/layout/BasicLinearProcessNumbered"/>
    <dgm:cxn modelId="{F154871C-3B94-49F5-83DF-A901BD73DF34}" type="presParOf" srcId="{5DF2E379-6672-48EC-BA2D-AA643AE1FCC9}" destId="{F8AC4CDF-887E-48DD-BBD0-09D1F967F2E1}" srcOrd="7" destOrd="0" presId="urn:microsoft.com/office/officeart/2016/7/layout/BasicLinearProcessNumbered"/>
    <dgm:cxn modelId="{E67FB096-1EB6-41C0-82A5-4D146356A9B9}" type="presParOf" srcId="{5DF2E379-6672-48EC-BA2D-AA643AE1FCC9}" destId="{C112D992-9B92-4C4A-99F4-C2F9067786E6}" srcOrd="8" destOrd="0" presId="urn:microsoft.com/office/officeart/2016/7/layout/BasicLinearProcessNumbered"/>
    <dgm:cxn modelId="{9F69EDBF-01D5-4C34-985F-66716B74C420}" type="presParOf" srcId="{C112D992-9B92-4C4A-99F4-C2F9067786E6}" destId="{C68DE04B-D32B-4E40-A93C-8668A7EF91D3}" srcOrd="0" destOrd="0" presId="urn:microsoft.com/office/officeart/2016/7/layout/BasicLinearProcessNumbered"/>
    <dgm:cxn modelId="{FF4FD658-9606-4656-9AAF-43429B80FCF1}" type="presParOf" srcId="{C112D992-9B92-4C4A-99F4-C2F9067786E6}" destId="{35569783-F49A-4BB8-94DD-5BCF93A1897F}" srcOrd="1" destOrd="0" presId="urn:microsoft.com/office/officeart/2016/7/layout/BasicLinearProcessNumbered"/>
    <dgm:cxn modelId="{0BBEBD11-1AD0-4723-906C-BBC86FF0C023}" type="presParOf" srcId="{C112D992-9B92-4C4A-99F4-C2F9067786E6}" destId="{E9859CCC-17EC-4C24-8038-15621A7F5AA8}" srcOrd="2" destOrd="0" presId="urn:microsoft.com/office/officeart/2016/7/layout/BasicLinearProcessNumbered"/>
    <dgm:cxn modelId="{8F7A7B86-33E9-4616-97A6-D5392C8BC1EC}" type="presParOf" srcId="{C112D992-9B92-4C4A-99F4-C2F9067786E6}" destId="{0FE00B60-22CF-4A70-BA1A-DB7C9E7CBA4F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92DA54-BD58-4CBA-909A-AAF1E7CD8843}">
      <dsp:nvSpPr>
        <dsp:cNvPr id="0" name=""/>
        <dsp:cNvSpPr/>
      </dsp:nvSpPr>
      <dsp:spPr>
        <a:xfrm>
          <a:off x="0" y="49157"/>
          <a:ext cx="5343203" cy="12045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The complexity of machine learning algorithms is a significant barrier to entry for non-experts</a:t>
          </a:r>
          <a:endParaRPr lang="en-US" sz="1700" kern="1200" dirty="0"/>
        </a:p>
      </dsp:txBody>
      <dsp:txXfrm>
        <a:off x="58803" y="107960"/>
        <a:ext cx="5225597" cy="1086982"/>
      </dsp:txXfrm>
    </dsp:sp>
    <dsp:sp modelId="{81B2B4B8-50F1-4CE1-AE4E-56E1D555B082}">
      <dsp:nvSpPr>
        <dsp:cNvPr id="0" name=""/>
        <dsp:cNvSpPr/>
      </dsp:nvSpPr>
      <dsp:spPr>
        <a:xfrm>
          <a:off x="0" y="1302705"/>
          <a:ext cx="5343203" cy="12045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Passive forms of learning, such as slide shows and lectures, struggle to maintain learners attention</a:t>
          </a:r>
          <a:r>
            <a:rPr lang="en-US" sz="1700" b="0" i="0" kern="1200" baseline="30000" dirty="0"/>
            <a:t>1</a:t>
          </a:r>
          <a:endParaRPr lang="en-US" sz="1700" kern="1200" dirty="0"/>
        </a:p>
      </dsp:txBody>
      <dsp:txXfrm>
        <a:off x="58803" y="1361508"/>
        <a:ext cx="5225597" cy="1086982"/>
      </dsp:txXfrm>
    </dsp:sp>
    <dsp:sp modelId="{C0BFE38C-405C-4830-83FB-277E69AE60DD}">
      <dsp:nvSpPr>
        <dsp:cNvPr id="0" name=""/>
        <dsp:cNvSpPr/>
      </dsp:nvSpPr>
      <dsp:spPr>
        <a:xfrm>
          <a:off x="0" y="2556253"/>
          <a:ext cx="5343203" cy="12045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Immersive educational environments have stimulated a significant increase in declarative knowledge, engagement, and an interest in learning</a:t>
          </a:r>
          <a:endParaRPr lang="en-US" sz="1700" kern="1200" dirty="0"/>
        </a:p>
      </dsp:txBody>
      <dsp:txXfrm>
        <a:off x="58803" y="2615056"/>
        <a:ext cx="5225597" cy="10869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BE203B-E9D1-4ACA-80F0-78978D5EF6A8}">
      <dsp:nvSpPr>
        <dsp:cNvPr id="0" name=""/>
        <dsp:cNvSpPr/>
      </dsp:nvSpPr>
      <dsp:spPr>
        <a:xfrm>
          <a:off x="3724" y="290741"/>
          <a:ext cx="2016281" cy="282279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97" tIns="330200" rIns="157197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 more topics and expand NeuRL into a comprehensive AI education platform</a:t>
          </a:r>
        </a:p>
      </dsp:txBody>
      <dsp:txXfrm>
        <a:off x="3724" y="1363403"/>
        <a:ext cx="2016281" cy="1693676"/>
      </dsp:txXfrm>
    </dsp:sp>
    <dsp:sp modelId="{DE9C3226-B571-4BD3-9A8D-AE0CD45AFB4C}">
      <dsp:nvSpPr>
        <dsp:cNvPr id="0" name=""/>
        <dsp:cNvSpPr/>
      </dsp:nvSpPr>
      <dsp:spPr>
        <a:xfrm>
          <a:off x="588445" y="573020"/>
          <a:ext cx="846838" cy="8468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23" tIns="12700" rIns="66023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1</a:t>
          </a:r>
          <a:endParaRPr lang="en-US" sz="4000" kern="1200" dirty="0"/>
        </a:p>
      </dsp:txBody>
      <dsp:txXfrm>
        <a:off x="712462" y="697037"/>
        <a:ext cx="598804" cy="598804"/>
      </dsp:txXfrm>
    </dsp:sp>
    <dsp:sp modelId="{4C255195-6F71-45A1-9D8F-ECD59717D9B9}">
      <dsp:nvSpPr>
        <dsp:cNvPr id="0" name=""/>
        <dsp:cNvSpPr/>
      </dsp:nvSpPr>
      <dsp:spPr>
        <a:xfrm>
          <a:off x="3724" y="3113463"/>
          <a:ext cx="2016281" cy="72"/>
        </a:xfrm>
        <a:prstGeom prst="rect">
          <a:avLst/>
        </a:prstGeom>
        <a:solidFill>
          <a:schemeClr val="accent2">
            <a:hueOff val="150535"/>
            <a:satOff val="-737"/>
            <a:lumOff val="414"/>
            <a:alphaOff val="0"/>
          </a:schemeClr>
        </a:solidFill>
        <a:ln w="19050" cap="rnd" cmpd="sng" algn="ctr">
          <a:solidFill>
            <a:schemeClr val="accent2">
              <a:hueOff val="150535"/>
              <a:satOff val="-737"/>
              <a:lumOff val="4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33987-D807-4B07-8C73-ED4AD94FF670}">
      <dsp:nvSpPr>
        <dsp:cNvPr id="0" name=""/>
        <dsp:cNvSpPr/>
      </dsp:nvSpPr>
      <dsp:spPr>
        <a:xfrm>
          <a:off x="2221634" y="290741"/>
          <a:ext cx="2016281" cy="2822794"/>
        </a:xfrm>
        <a:prstGeom prst="rect">
          <a:avLst/>
        </a:prstGeom>
        <a:solidFill>
          <a:schemeClr val="accent2">
            <a:tint val="40000"/>
            <a:alpha val="90000"/>
            <a:hueOff val="407442"/>
            <a:satOff val="-1178"/>
            <a:lumOff val="-2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407442"/>
              <a:satOff val="-1178"/>
              <a:lumOff val="-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97" tIns="330200" rIns="157197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Integrate NeuRL with a cloud-based chatbot</a:t>
          </a:r>
        </a:p>
      </dsp:txBody>
      <dsp:txXfrm>
        <a:off x="2221634" y="1363403"/>
        <a:ext cx="2016281" cy="1693676"/>
      </dsp:txXfrm>
    </dsp:sp>
    <dsp:sp modelId="{772730E4-0685-4515-8071-D6E591C7970D}">
      <dsp:nvSpPr>
        <dsp:cNvPr id="0" name=""/>
        <dsp:cNvSpPr/>
      </dsp:nvSpPr>
      <dsp:spPr>
        <a:xfrm>
          <a:off x="2806355" y="573020"/>
          <a:ext cx="846838" cy="846838"/>
        </a:xfrm>
        <a:prstGeom prst="ellipse">
          <a:avLst/>
        </a:prstGeom>
        <a:solidFill>
          <a:schemeClr val="accent2">
            <a:hueOff val="301070"/>
            <a:satOff val="-1474"/>
            <a:lumOff val="828"/>
            <a:alphaOff val="0"/>
          </a:schemeClr>
        </a:solidFill>
        <a:ln w="19050" cap="rnd" cmpd="sng" algn="ctr">
          <a:solidFill>
            <a:schemeClr val="accent2">
              <a:hueOff val="301070"/>
              <a:satOff val="-1474"/>
              <a:lumOff val="8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23" tIns="12700" rIns="66023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2</a:t>
          </a:r>
          <a:endParaRPr lang="en-US" sz="4000" kern="1200" dirty="0"/>
        </a:p>
      </dsp:txBody>
      <dsp:txXfrm>
        <a:off x="2930372" y="697037"/>
        <a:ext cx="598804" cy="598804"/>
      </dsp:txXfrm>
    </dsp:sp>
    <dsp:sp modelId="{5D15623E-A0E0-4CBF-B104-4A0623D5FA54}">
      <dsp:nvSpPr>
        <dsp:cNvPr id="0" name=""/>
        <dsp:cNvSpPr/>
      </dsp:nvSpPr>
      <dsp:spPr>
        <a:xfrm>
          <a:off x="2221634" y="3113463"/>
          <a:ext cx="2016281" cy="72"/>
        </a:xfrm>
        <a:prstGeom prst="rect">
          <a:avLst/>
        </a:prstGeom>
        <a:solidFill>
          <a:schemeClr val="accent2">
            <a:hueOff val="451605"/>
            <a:satOff val="-2211"/>
            <a:lumOff val="1242"/>
            <a:alphaOff val="0"/>
          </a:schemeClr>
        </a:solidFill>
        <a:ln w="19050" cap="rnd" cmpd="sng" algn="ctr">
          <a:solidFill>
            <a:schemeClr val="accent2">
              <a:hueOff val="451605"/>
              <a:satOff val="-2211"/>
              <a:lumOff val="12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C35A9-AF42-4BC8-8F86-C344AC113794}">
      <dsp:nvSpPr>
        <dsp:cNvPr id="0" name=""/>
        <dsp:cNvSpPr/>
      </dsp:nvSpPr>
      <dsp:spPr>
        <a:xfrm>
          <a:off x="4439544" y="290741"/>
          <a:ext cx="2016281" cy="2822794"/>
        </a:xfrm>
        <a:prstGeom prst="rect">
          <a:avLst/>
        </a:prstGeom>
        <a:solidFill>
          <a:schemeClr val="accent2">
            <a:tint val="40000"/>
            <a:alpha val="90000"/>
            <a:hueOff val="814885"/>
            <a:satOff val="-2356"/>
            <a:lumOff val="-5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814885"/>
              <a:satOff val="-2356"/>
              <a:lumOff val="-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97" tIns="330200" rIns="157197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Collaborate with educational institutions to integrate NeuRL into their curriculum</a:t>
          </a:r>
        </a:p>
      </dsp:txBody>
      <dsp:txXfrm>
        <a:off x="4439544" y="1363403"/>
        <a:ext cx="2016281" cy="1693676"/>
      </dsp:txXfrm>
    </dsp:sp>
    <dsp:sp modelId="{093805A1-8AFA-48C6-A023-E959C1825B12}">
      <dsp:nvSpPr>
        <dsp:cNvPr id="0" name=""/>
        <dsp:cNvSpPr/>
      </dsp:nvSpPr>
      <dsp:spPr>
        <a:xfrm>
          <a:off x="5024265" y="573020"/>
          <a:ext cx="846838" cy="846838"/>
        </a:xfrm>
        <a:prstGeom prst="ellipse">
          <a:avLst/>
        </a:prstGeom>
        <a:solidFill>
          <a:schemeClr val="accent2">
            <a:hueOff val="602140"/>
            <a:satOff val="-2948"/>
            <a:lumOff val="1656"/>
            <a:alphaOff val="0"/>
          </a:schemeClr>
        </a:solidFill>
        <a:ln w="19050" cap="rnd" cmpd="sng" algn="ctr">
          <a:solidFill>
            <a:schemeClr val="accent2">
              <a:hueOff val="602140"/>
              <a:satOff val="-2948"/>
              <a:lumOff val="16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23" tIns="12700" rIns="66023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3</a:t>
          </a:r>
          <a:endParaRPr lang="en-US" sz="4000" kern="1200" dirty="0"/>
        </a:p>
      </dsp:txBody>
      <dsp:txXfrm>
        <a:off x="5148282" y="697037"/>
        <a:ext cx="598804" cy="598804"/>
      </dsp:txXfrm>
    </dsp:sp>
    <dsp:sp modelId="{BC7ECD39-45C7-482A-914E-76FE01DCD33F}">
      <dsp:nvSpPr>
        <dsp:cNvPr id="0" name=""/>
        <dsp:cNvSpPr/>
      </dsp:nvSpPr>
      <dsp:spPr>
        <a:xfrm>
          <a:off x="4439544" y="3113463"/>
          <a:ext cx="2016281" cy="72"/>
        </a:xfrm>
        <a:prstGeom prst="rect">
          <a:avLst/>
        </a:prstGeom>
        <a:solidFill>
          <a:schemeClr val="accent2">
            <a:hueOff val="752674"/>
            <a:satOff val="-3684"/>
            <a:lumOff val="2069"/>
            <a:alphaOff val="0"/>
          </a:schemeClr>
        </a:solidFill>
        <a:ln w="19050" cap="rnd" cmpd="sng" algn="ctr">
          <a:solidFill>
            <a:schemeClr val="accent2">
              <a:hueOff val="752674"/>
              <a:satOff val="-3684"/>
              <a:lumOff val="20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D3281-B25E-47DB-95D0-68BB82B41B62}">
      <dsp:nvSpPr>
        <dsp:cNvPr id="0" name=""/>
        <dsp:cNvSpPr/>
      </dsp:nvSpPr>
      <dsp:spPr>
        <a:xfrm>
          <a:off x="6657454" y="290741"/>
          <a:ext cx="2016281" cy="2822794"/>
        </a:xfrm>
        <a:prstGeom prst="rect">
          <a:avLst/>
        </a:prstGeom>
        <a:solidFill>
          <a:schemeClr val="accent2">
            <a:tint val="40000"/>
            <a:alpha val="90000"/>
            <a:hueOff val="1222327"/>
            <a:satOff val="-3535"/>
            <a:lumOff val="-7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222327"/>
              <a:satOff val="-3535"/>
              <a:lumOff val="-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97" tIns="330200" rIns="157197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analytics suite to track user activities and measure learning outcomes</a:t>
          </a:r>
        </a:p>
      </dsp:txBody>
      <dsp:txXfrm>
        <a:off x="6657454" y="1363403"/>
        <a:ext cx="2016281" cy="1693676"/>
      </dsp:txXfrm>
    </dsp:sp>
    <dsp:sp modelId="{78004303-E38E-4184-867D-F14A741C8055}">
      <dsp:nvSpPr>
        <dsp:cNvPr id="0" name=""/>
        <dsp:cNvSpPr/>
      </dsp:nvSpPr>
      <dsp:spPr>
        <a:xfrm>
          <a:off x="7242175" y="573020"/>
          <a:ext cx="846838" cy="846838"/>
        </a:xfrm>
        <a:prstGeom prst="ellipse">
          <a:avLst/>
        </a:prstGeom>
        <a:solidFill>
          <a:schemeClr val="accent2">
            <a:hueOff val="903209"/>
            <a:satOff val="-4421"/>
            <a:lumOff val="2483"/>
            <a:alphaOff val="0"/>
          </a:schemeClr>
        </a:solidFill>
        <a:ln w="19050" cap="rnd" cmpd="sng" algn="ctr">
          <a:solidFill>
            <a:schemeClr val="accent2">
              <a:hueOff val="903209"/>
              <a:satOff val="-4421"/>
              <a:lumOff val="24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23" tIns="12700" rIns="66023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4</a:t>
          </a:r>
          <a:endParaRPr lang="en-US" sz="4000" kern="1200" dirty="0"/>
        </a:p>
      </dsp:txBody>
      <dsp:txXfrm>
        <a:off x="7366192" y="697037"/>
        <a:ext cx="598804" cy="598804"/>
      </dsp:txXfrm>
    </dsp:sp>
    <dsp:sp modelId="{F61642F5-E3D9-4671-92C8-D745C0C2ED30}">
      <dsp:nvSpPr>
        <dsp:cNvPr id="0" name=""/>
        <dsp:cNvSpPr/>
      </dsp:nvSpPr>
      <dsp:spPr>
        <a:xfrm>
          <a:off x="6657454" y="3113463"/>
          <a:ext cx="2016281" cy="72"/>
        </a:xfrm>
        <a:prstGeom prst="rect">
          <a:avLst/>
        </a:prstGeom>
        <a:solidFill>
          <a:schemeClr val="accent2">
            <a:hueOff val="1053744"/>
            <a:satOff val="-5158"/>
            <a:lumOff val="2897"/>
            <a:alphaOff val="0"/>
          </a:schemeClr>
        </a:solidFill>
        <a:ln w="19050" cap="rnd" cmpd="sng" algn="ctr">
          <a:solidFill>
            <a:schemeClr val="accent2">
              <a:hueOff val="1053744"/>
              <a:satOff val="-5158"/>
              <a:lumOff val="28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8DE04B-D32B-4E40-A93C-8668A7EF91D3}">
      <dsp:nvSpPr>
        <dsp:cNvPr id="0" name=""/>
        <dsp:cNvSpPr/>
      </dsp:nvSpPr>
      <dsp:spPr>
        <a:xfrm>
          <a:off x="8875364" y="290741"/>
          <a:ext cx="2016281" cy="2822794"/>
        </a:xfrm>
        <a:prstGeom prst="rect">
          <a:avLst/>
        </a:prstGeom>
        <a:solidFill>
          <a:schemeClr val="accent2">
            <a:tint val="40000"/>
            <a:alpha val="90000"/>
            <a:hueOff val="1629769"/>
            <a:satOff val="-4713"/>
            <a:lumOff val="-10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629769"/>
              <a:satOff val="-4713"/>
              <a:lumOff val="-1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97" tIns="330200" rIns="157197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 compatibility with VR and AR setups</a:t>
          </a:r>
        </a:p>
      </dsp:txBody>
      <dsp:txXfrm>
        <a:off x="8875364" y="1363403"/>
        <a:ext cx="2016281" cy="1693676"/>
      </dsp:txXfrm>
    </dsp:sp>
    <dsp:sp modelId="{35569783-F49A-4BB8-94DD-5BCF93A1897F}">
      <dsp:nvSpPr>
        <dsp:cNvPr id="0" name=""/>
        <dsp:cNvSpPr/>
      </dsp:nvSpPr>
      <dsp:spPr>
        <a:xfrm>
          <a:off x="9460085" y="573020"/>
          <a:ext cx="846838" cy="846838"/>
        </a:xfrm>
        <a:prstGeom prst="ellipse">
          <a:avLst/>
        </a:prstGeom>
        <a:solidFill>
          <a:schemeClr val="accent2">
            <a:hueOff val="1204279"/>
            <a:satOff val="-5895"/>
            <a:lumOff val="3311"/>
            <a:alphaOff val="0"/>
          </a:schemeClr>
        </a:solidFill>
        <a:ln w="19050" cap="rnd" cmpd="sng" algn="ctr">
          <a:solidFill>
            <a:schemeClr val="accent2">
              <a:hueOff val="1204279"/>
              <a:satOff val="-5895"/>
              <a:lumOff val="33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23" tIns="12700" rIns="66023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5</a:t>
          </a:r>
          <a:endParaRPr lang="en-US" sz="4000" kern="1200" dirty="0"/>
        </a:p>
      </dsp:txBody>
      <dsp:txXfrm>
        <a:off x="9584102" y="697037"/>
        <a:ext cx="598804" cy="598804"/>
      </dsp:txXfrm>
    </dsp:sp>
    <dsp:sp modelId="{E9859CCC-17EC-4C24-8038-15621A7F5AA8}">
      <dsp:nvSpPr>
        <dsp:cNvPr id="0" name=""/>
        <dsp:cNvSpPr/>
      </dsp:nvSpPr>
      <dsp:spPr>
        <a:xfrm>
          <a:off x="8875364" y="3113463"/>
          <a:ext cx="2016281" cy="72"/>
        </a:xfrm>
        <a:prstGeom prst="rec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7CD0F-0E4A-462D-97B9-4D920D029AE2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370E7-855E-4304-95E1-F4922B06C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40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370E7-855E-4304-95E1-F4922B06C4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8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370E7-855E-4304-95E1-F4922B06C4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0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3FB8-F56C-4E96-A9F7-6631A3DFE6F2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36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62F6-E553-4E16-B4F3-200113E4976D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63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FF5C-8311-4E83-9A54-953826D82FBD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4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465C-8919-42ED-947E-0E44F62D5E6A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6031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8E8AF-DC30-4EA7-A83D-8A825D34CD96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644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021D-8467-4D2E-9906-BAEA11EC81FA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321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76B6-E335-46D9-85A3-F7B6BF45D276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55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6F46C-AC89-46F0-9E69-D53A0D15CB2B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160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61667-7929-4242-B749-F76702AF3224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54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0CEA7-D249-4410-B1C7-42796F48C6FD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4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4066-8DDE-4420-83ED-AD533B3E92EB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99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3EA95-62F4-487E-BB6C-ADCC0605AE9C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71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3B9C-32C7-48BF-9DA0-8A8D2CEC60CA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97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049DB-0B7F-4445-8950-3202E79DF964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85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CD4C-AA08-4A76-990F-A54072966C18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3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DB09-49BE-4425-ADC1-2D36548BBAFA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963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54DE2-0C5F-4ED1-9F8F-8C0B660EDE0F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044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EB89DEB-921E-4795-8472-189646D8972F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1B1A1-4CC5-4D61-AE4D-0FBAFC5DD6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250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layground.tensorflow.org/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F068EF-AA09-66C8-B660-80AC2C63CC8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000" r="-1" b="-1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78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77703-6CFD-9A30-ACAE-B32AEF9F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>
                <a:solidFill>
                  <a:srgbClr val="EBEBEB"/>
                </a:solidFill>
              </a:rPr>
              <a:t>NeuRL: A Standalone No-Code Web-Based Agent Environment to Explore Neural Networks and Reinforcement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700A5E-2B39-2002-42A0-7ACA269F132B}"/>
              </a:ext>
            </a:extLst>
          </p:cNvPr>
          <p:cNvSpPr txBox="1"/>
          <p:nvPr/>
        </p:nvSpPr>
        <p:spPr>
          <a:xfrm>
            <a:off x="636916" y="5964153"/>
            <a:ext cx="4268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By: Scott Siegel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7F045E-43F4-8905-04C4-47C92F534B7F}"/>
              </a:ext>
            </a:extLst>
          </p:cNvPr>
          <p:cNvSpPr txBox="1"/>
          <p:nvPr/>
        </p:nvSpPr>
        <p:spPr>
          <a:xfrm>
            <a:off x="7594158" y="5964153"/>
            <a:ext cx="326159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https://neu-rl.netlify.app/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393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356E4-CDB6-8D26-934C-71DD76CA0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NeuRL’s Component Architecture</a:t>
            </a:r>
          </a:p>
        </p:txBody>
      </p:sp>
      <p:sp>
        <p:nvSpPr>
          <p:cNvPr id="5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E45DDB-5CE8-ABD9-B87D-F933155C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F561B1A1-4CC5-4D61-AE4D-0FBAFC5DD6F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Graphic 1">
            <a:extLst>
              <a:ext uri="{FF2B5EF4-FFF2-40B4-BE49-F238E27FC236}">
                <a16:creationId xmlns:a16="http://schemas.microsoft.com/office/drawing/2014/main" id="{AAB59FCD-0AA2-3315-5FC7-711BED8855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4" y="1307072"/>
            <a:ext cx="6270662" cy="42433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7382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5EE89F97-6C5B-8E7B-BAF2-CC26FB8FEA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1" r="-1" b="8222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5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DACAD-E9A6-0E8C-AF8B-5AE7009375BE}"/>
              </a:ext>
            </a:extLst>
          </p:cNvPr>
          <p:cNvSpPr txBox="1">
            <a:spLocks/>
          </p:cNvSpPr>
          <p:nvPr/>
        </p:nvSpPr>
        <p:spPr>
          <a:xfrm>
            <a:off x="636916" y="4854346"/>
            <a:ext cx="10407602" cy="868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2600" dirty="0">
                <a:solidFill>
                  <a:srgbClr val="EBEBEB"/>
                </a:solidFill>
              </a:rPr>
              <a:t>Interfacing Meshes with NeuRL’s Compute Texture Library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D28327-0C40-0A88-CCEA-223A99152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5984" y="5826454"/>
            <a:ext cx="838199" cy="8334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F561B1A1-4CC5-4D61-AE4D-0FBAFC5DD6F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976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7" name="Oval 116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356E4-CDB6-8D26-934C-71DD76CA0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NeuRL’s Neural Network and Reinforcement Learning Library</a:t>
            </a:r>
            <a:endParaRPr lang="en-US" sz="3400" dirty="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3484F10F-334C-431A-8E30-B66B496C5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16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61BE4140-738E-6BA9-17C4-E36C7982D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32" y="647699"/>
            <a:ext cx="4220105" cy="2658666"/>
          </a:xfrm>
          <a:prstGeom prst="rect">
            <a:avLst/>
          </a:prstGeom>
          <a:effectLst/>
        </p:spPr>
      </p:pic>
      <p:sp>
        <p:nvSpPr>
          <p:cNvPr id="127" name="Freeform 31">
            <a:extLst>
              <a:ext uri="{FF2B5EF4-FFF2-40B4-BE49-F238E27FC236}">
                <a16:creationId xmlns:a16="http://schemas.microsoft.com/office/drawing/2014/main" id="{AEA0BB24-2B23-4B19-996F-58DA607EE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3741D-69B7-E852-6754-73C3C8D8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F561B1A1-4CC5-4D61-AE4D-0FBAFC5DD6FE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501B9-265E-96C1-80E9-E113103B1F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54" y="4446615"/>
            <a:ext cx="6270662" cy="7681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07918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ACF653-CA26-1B9E-E97A-75D0C86D0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AB24CF-C96B-C2DC-D411-A8BB76F53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2949" y="1437136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Information Flow Between Compute Shaders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908C91C-DF56-37D0-E04C-B79EA57DB7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6882" y="-815790"/>
            <a:ext cx="6838679" cy="7673790"/>
          </a:xfrm>
          <a:prstGeom prst="rect">
            <a:avLst/>
          </a:prstGeom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99EC47-A7E2-F5DD-B828-EAEBEF40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F561B1A1-4CC5-4D61-AE4D-0FBAFC5DD6FE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244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356E4-CDB6-8D26-934C-71DD76CA0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Mesh Design</a:t>
            </a:r>
            <a:endParaRPr lang="en-US" b="0" i="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6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5174A2D-3551-46A5-5047-A3FA4036F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0" y="810916"/>
            <a:ext cx="5449471" cy="2356896"/>
          </a:xfrm>
          <a:prstGeom prst="rect">
            <a:avLst/>
          </a:prstGeom>
          <a:effectLst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E04774-6796-19C1-A5E9-889FF0A7A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Meshes were created in Blender</a:t>
            </a:r>
          </a:p>
          <a:p>
            <a:pPr marL="0" indent="0">
              <a:buNone/>
            </a:pPr>
            <a:endParaRPr lang="en-U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Arial" panose="020B0604020202020204" pitchFamily="34" charset="0"/>
                <a:cs typeface="Times New Roman" panose="02020603050405020304" pitchFamily="18" charset="0"/>
              </a:rPr>
              <a:t>Meshes with multiple materials were combined using baked texture maps</a:t>
            </a:r>
          </a:p>
          <a:p>
            <a:endParaRPr lang="en-US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Arial" panose="020B0604020202020204" pitchFamily="34" charset="0"/>
                <a:cs typeface="Times New Roman" panose="02020603050405020304" pitchFamily="18" charset="0"/>
              </a:rPr>
              <a:t>Object dimensions followed the source-code provided by OpenAI’s Gymnasium library</a:t>
            </a:r>
          </a:p>
          <a:p>
            <a:endParaRPr lang="en-US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Arial" panose="020B0604020202020204" pitchFamily="34" charset="0"/>
                <a:cs typeface="Times New Roman" panose="02020603050405020304" pitchFamily="18" charset="0"/>
              </a:rPr>
              <a:t>Instancing used to render hundreds of meshes with a single draw call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F1C4AB-607E-7679-7644-47478299E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0" y="3702425"/>
            <a:ext cx="5449471" cy="2370519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EF25D-73CD-A8FE-7742-0BEE6F8E0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90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A3478-7BB1-D0A0-CC3F-F996D1B2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Classroom Study</a:t>
            </a:r>
          </a:p>
        </p:txBody>
      </p:sp>
      <p:sp>
        <p:nvSpPr>
          <p:cNvPr id="88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90" name="Freeform: Shape 89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7AD97-933D-218D-29DB-DD5383EAE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During the lecture, students were asked to do the following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Control the cart agent and see if they could balance the pole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Modify the gamma parameter and see if they can get the value predicted by the Bellman equation equal to 10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Adjust the gamma and neural network learning rate hyperparameters and compete to see who can successfully train the agents with the lowest gamma value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D63C71F-5982-72C3-C0A4-EA386BF62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171898"/>
              </p:ext>
            </p:extLst>
          </p:nvPr>
        </p:nvGraphicFramePr>
        <p:xfrm>
          <a:off x="5816917" y="1288489"/>
          <a:ext cx="4800632" cy="493533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126364">
                  <a:extLst>
                    <a:ext uri="{9D8B030D-6E8A-4147-A177-3AD203B41FA5}">
                      <a16:colId xmlns:a16="http://schemas.microsoft.com/office/drawing/2014/main" val="1670745736"/>
                    </a:ext>
                  </a:extLst>
                </a:gridCol>
                <a:gridCol w="837134">
                  <a:extLst>
                    <a:ext uri="{9D8B030D-6E8A-4147-A177-3AD203B41FA5}">
                      <a16:colId xmlns:a16="http://schemas.microsoft.com/office/drawing/2014/main" val="2565849388"/>
                    </a:ext>
                  </a:extLst>
                </a:gridCol>
                <a:gridCol w="837134">
                  <a:extLst>
                    <a:ext uri="{9D8B030D-6E8A-4147-A177-3AD203B41FA5}">
                      <a16:colId xmlns:a16="http://schemas.microsoft.com/office/drawing/2014/main" val="401572299"/>
                    </a:ext>
                  </a:extLst>
                </a:gridCol>
              </a:tblGrid>
              <a:tr h="2741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Demographics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N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649920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Age (Years)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63906630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    Under 18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extLst>
                  <a:ext uri="{0D108BD9-81ED-4DB2-BD59-A6C34878D82A}">
                    <a16:rowId xmlns:a16="http://schemas.microsoft.com/office/drawing/2014/main" val="2682967123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    18-24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69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72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extLst>
                  <a:ext uri="{0D108BD9-81ED-4DB2-BD59-A6C34878D82A}">
                    <a16:rowId xmlns:a16="http://schemas.microsoft.com/office/drawing/2014/main" val="330911675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    25-34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23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24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extLst>
                  <a:ext uri="{0D108BD9-81ED-4DB2-BD59-A6C34878D82A}">
                    <a16:rowId xmlns:a16="http://schemas.microsoft.com/office/drawing/2014/main" val="2848446740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    35-44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extLst>
                  <a:ext uri="{0D108BD9-81ED-4DB2-BD59-A6C34878D82A}">
                    <a16:rowId xmlns:a16="http://schemas.microsoft.com/office/drawing/2014/main" val="1829529883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    44+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extLst>
                  <a:ext uri="{0D108BD9-81ED-4DB2-BD59-A6C34878D82A}">
                    <a16:rowId xmlns:a16="http://schemas.microsoft.com/office/drawing/2014/main" val="4275239151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Gender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extLst>
                  <a:ext uri="{0D108BD9-81ED-4DB2-BD59-A6C34878D82A}">
                    <a16:rowId xmlns:a16="http://schemas.microsoft.com/office/drawing/2014/main" val="75560453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    Male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71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74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extLst>
                  <a:ext uri="{0D108BD9-81ED-4DB2-BD59-A6C34878D82A}">
                    <a16:rowId xmlns:a16="http://schemas.microsoft.com/office/drawing/2014/main" val="2707931486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    Female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23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24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extLst>
                  <a:ext uri="{0D108BD9-81ED-4DB2-BD59-A6C34878D82A}">
                    <a16:rowId xmlns:a16="http://schemas.microsoft.com/office/drawing/2014/main" val="3062093949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    No Response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extLst>
                  <a:ext uri="{0D108BD9-81ED-4DB2-BD59-A6C34878D82A}">
                    <a16:rowId xmlns:a16="http://schemas.microsoft.com/office/drawing/2014/main" val="3573705128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Major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extLst>
                  <a:ext uri="{0D108BD9-81ED-4DB2-BD59-A6C34878D82A}">
                    <a16:rowId xmlns:a16="http://schemas.microsoft.com/office/drawing/2014/main" val="4084082065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    Computer Science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88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92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extLst>
                  <a:ext uri="{0D108BD9-81ED-4DB2-BD59-A6C34878D82A}">
                    <a16:rowId xmlns:a16="http://schemas.microsoft.com/office/drawing/2014/main" val="3123253325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    Computer Engineering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extLst>
                  <a:ext uri="{0D108BD9-81ED-4DB2-BD59-A6C34878D82A}">
                    <a16:rowId xmlns:a16="http://schemas.microsoft.com/office/drawing/2014/main" val="3796155847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    Other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extLst>
                  <a:ext uri="{0D108BD9-81ED-4DB2-BD59-A6C34878D82A}">
                    <a16:rowId xmlns:a16="http://schemas.microsoft.com/office/drawing/2014/main" val="782095432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Degree Program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extLst>
                  <a:ext uri="{0D108BD9-81ED-4DB2-BD59-A6C34878D82A}">
                    <a16:rowId xmlns:a16="http://schemas.microsoft.com/office/drawing/2014/main" val="3108244857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    Undergraduate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33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34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extLst>
                  <a:ext uri="{0D108BD9-81ED-4DB2-BD59-A6C34878D82A}">
                    <a16:rowId xmlns:a16="http://schemas.microsoft.com/office/drawing/2014/main" val="3948866705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    Graduate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63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66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448" marR="88448" marT="0" marB="0" anchor="ctr"/>
                </a:tc>
                <a:extLst>
                  <a:ext uri="{0D108BD9-81ED-4DB2-BD59-A6C34878D82A}">
                    <a16:rowId xmlns:a16="http://schemas.microsoft.com/office/drawing/2014/main" val="248566774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758A7-75B1-D6EA-0A3A-9157AF57B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107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4B0A-229E-8FB4-5309-64179568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212709"/>
            <a:ext cx="9164206" cy="831400"/>
          </a:xfrm>
        </p:spPr>
        <p:txBody>
          <a:bodyPr>
            <a:normAutofit/>
          </a:bodyPr>
          <a:lstStyle/>
          <a:p>
            <a:r>
              <a:rPr lang="en-US" sz="4000" dirty="0"/>
              <a:t>Study Results – Learning Outcomes</a:t>
            </a:r>
          </a:p>
        </p:txBody>
      </p:sp>
      <p:pic>
        <p:nvPicPr>
          <p:cNvPr id="6" name="Graphic 1">
            <a:extLst>
              <a:ext uri="{FF2B5EF4-FFF2-40B4-BE49-F238E27FC236}">
                <a16:creationId xmlns:a16="http://schemas.microsoft.com/office/drawing/2014/main" id="{8D4345ED-0471-6755-4D09-918E7B3D8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457" y="932582"/>
            <a:ext cx="4426563" cy="26587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Graphic 1">
            <a:extLst>
              <a:ext uri="{FF2B5EF4-FFF2-40B4-BE49-F238E27FC236}">
                <a16:creationId xmlns:a16="http://schemas.microsoft.com/office/drawing/2014/main" id="{ADDD53B1-10C6-06CC-3293-36E54E5E9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3754" y="929537"/>
            <a:ext cx="4426563" cy="26587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41FCD4-74CA-528D-A168-B3653D799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59" y="5163378"/>
            <a:ext cx="9164206" cy="1316931"/>
          </a:xfrm>
        </p:spPr>
        <p:txBody>
          <a:bodyPr>
            <a:normAutofit/>
          </a:bodyPr>
          <a:lstStyle/>
          <a:p>
            <a:r>
              <a:rPr lang="en-US" sz="1800" dirty="0"/>
              <a:t>Students felt that interacting with NeuRL improved their understanding of reinforcement learning and Q-learning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6D75B9-C3B2-E906-9463-A676E63D5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822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4B0A-229E-8FB4-5309-64179568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9" y="4883269"/>
            <a:ext cx="9164206" cy="831400"/>
          </a:xfrm>
        </p:spPr>
        <p:txBody>
          <a:bodyPr>
            <a:normAutofit/>
          </a:bodyPr>
          <a:lstStyle/>
          <a:p>
            <a:r>
              <a:rPr lang="en-US" sz="4000" dirty="0"/>
              <a:t>Study Results – Usability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41FCD4-74CA-528D-A168-B3653D799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59" y="5900928"/>
            <a:ext cx="9164206" cy="579381"/>
          </a:xfrm>
        </p:spPr>
        <p:txBody>
          <a:bodyPr>
            <a:normAutofit/>
          </a:bodyPr>
          <a:lstStyle/>
          <a:p>
            <a:r>
              <a:rPr lang="en-US" sz="1800" dirty="0"/>
              <a:t>Students found NeuRL easy to use and felt confident when using NeuRL</a:t>
            </a:r>
          </a:p>
        </p:txBody>
      </p:sp>
      <p:pic>
        <p:nvPicPr>
          <p:cNvPr id="3" name="Graphic 1" descr="Stacked bar chart of student evaluations.">
            <a:extLst>
              <a:ext uri="{FF2B5EF4-FFF2-40B4-BE49-F238E27FC236}">
                <a16:creationId xmlns:a16="http://schemas.microsoft.com/office/drawing/2014/main" id="{F4FD7AD4-1982-3017-D5F5-90629CE6A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3" y="525162"/>
            <a:ext cx="8889198" cy="41718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4268B-ACD4-FF08-2F2F-4B0FB3F9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001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58C34-6242-21BD-F293-5DD878CC4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Future Directions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42FEF20C-5479-7089-3CBB-4ADFBEF190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2775457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20C8B8-FAC7-04C3-A8E3-69F8E3C75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712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4B4C-E770-FB9F-5D70-234CB7D63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0F8A3-D708-2A28-DC8A-0F9079551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Authors:</a:t>
            </a:r>
          </a:p>
          <a:p>
            <a:pPr lvl="1"/>
            <a:r>
              <a:rPr lang="en-US" dirty="0" err="1"/>
              <a:t>Amanpreet</a:t>
            </a:r>
            <a:r>
              <a:rPr lang="en-US" dirty="0"/>
              <a:t> Kapoor</a:t>
            </a:r>
          </a:p>
          <a:p>
            <a:pPr lvl="1"/>
            <a:r>
              <a:rPr lang="en-US" dirty="0"/>
              <a:t>Parisa Rashid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Special thanks to:</a:t>
            </a:r>
          </a:p>
          <a:p>
            <a:pPr lvl="1"/>
            <a:r>
              <a:rPr lang="en-US" dirty="0"/>
              <a:t>Vincent </a:t>
            </a:r>
            <a:r>
              <a:rPr lang="en-US" dirty="0" err="1"/>
              <a:t>Bindschaedler</a:t>
            </a:r>
            <a:endParaRPr lang="en-US" dirty="0"/>
          </a:p>
          <a:p>
            <a:pPr lvl="1"/>
            <a:r>
              <a:rPr lang="en-US" dirty="0"/>
              <a:t>Subhash </a:t>
            </a:r>
            <a:r>
              <a:rPr lang="en-US" dirty="0" err="1"/>
              <a:t>Nerella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51239-8022-289D-8DC0-B8EBDA39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06650-6B67-20C2-E4F0-6BFB0D986707}"/>
              </a:ext>
            </a:extLst>
          </p:cNvPr>
          <p:cNvSpPr txBox="1"/>
          <p:nvPr/>
        </p:nvSpPr>
        <p:spPr>
          <a:xfrm>
            <a:off x="6830008" y="2178241"/>
            <a:ext cx="5019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https://neu-rl.netlify.app/</a:t>
            </a:r>
          </a:p>
        </p:txBody>
      </p:sp>
    </p:spTree>
    <p:extLst>
      <p:ext uri="{BB962C8B-B14F-4D97-AF65-F5344CB8AC3E}">
        <p14:creationId xmlns:p14="http://schemas.microsoft.com/office/powerpoint/2010/main" val="2272106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D340-095E-2DDD-FF1D-A3E10EB96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649" y="629266"/>
            <a:ext cx="5343203" cy="1641986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Immersive AI Education</a:t>
            </a:r>
          </a:p>
        </p:txBody>
      </p:sp>
      <p:pic>
        <p:nvPicPr>
          <p:cNvPr id="5" name="Picture 4" descr="Solo journey">
            <a:extLst>
              <a:ext uri="{FF2B5EF4-FFF2-40B4-BE49-F238E27FC236}">
                <a16:creationId xmlns:a16="http://schemas.microsoft.com/office/drawing/2014/main" id="{938B0702-4FA8-D995-7E96-2B722F619B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22" r="23389"/>
          <a:stretch/>
        </p:blipFill>
        <p:spPr>
          <a:xfrm>
            <a:off x="-1" y="10"/>
            <a:ext cx="4058949" cy="6857990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106127E-2369-BBE7-F415-0B3E2ECB4D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7483690"/>
              </p:ext>
            </p:extLst>
          </p:nvPr>
        </p:nvGraphicFramePr>
        <p:xfrm>
          <a:off x="4706649" y="2077791"/>
          <a:ext cx="5343203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BB7851-64DA-D99B-AAC5-A51A50C49D3D}"/>
              </a:ext>
            </a:extLst>
          </p:cNvPr>
          <p:cNvSpPr txBox="1"/>
          <p:nvPr/>
        </p:nvSpPr>
        <p:spPr>
          <a:xfrm>
            <a:off x="4140558" y="6228734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800" dirty="0"/>
              <a:t>Daghriri, I., Liang, C. J. &amp; Huang, W. Spatial Immersive Learning Environments in Primary Education: A Review of Impacts and Implementation Challenges. in Proceedings of the 2024 International Conference on Information Technology, Data Science, and Optimization 99–105 (2024).</a:t>
            </a:r>
          </a:p>
          <a:p>
            <a:pPr marL="228600" indent="-228600">
              <a:buAutoNum type="arabicPeriod"/>
            </a:pPr>
            <a:r>
              <a:rPr lang="en-US" sz="800" dirty="0"/>
              <a:t>Sandoval-Henríquez, F. J., Sáez-Delgado, F. &amp; Badilla-Quintana, M. G. Systematic review on the integration of immersive technologies to improve learning in primary education. Journal of Computers in Education 1–26 (2024).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301BF-4A82-2367-6AA2-C672DCE7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166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92EC-17BF-093E-C2E0-A7E3499C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Web-based Tools for AI Education</a:t>
            </a:r>
            <a:endParaRPr lang="en-US" sz="360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BAF956B-591A-4461-BB3C-79AA176B0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69C4E-4144-16F1-DF33-1E0021869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144" y="647699"/>
            <a:ext cx="4988002" cy="3242202"/>
          </a:xfrm>
          <a:prstGeom prst="rect">
            <a:avLst/>
          </a:prstGeom>
          <a:effectLst/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6313-594C-75E1-F341-250EB626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61B1A1-4CC5-4D61-AE4D-0FBAFC5DD6F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182B0-A6B8-72BC-854D-7B8F93E4B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/>
              <a:t>Free web-based educational resources make AI education more accessible</a:t>
            </a:r>
          </a:p>
          <a:p>
            <a:pPr lvl="1"/>
            <a:r>
              <a:rPr lang="en-US" dirty="0"/>
              <a:t>Removes the need to download and install deep-learning libraries</a:t>
            </a:r>
          </a:p>
          <a:p>
            <a:pPr lvl="1"/>
            <a:r>
              <a:rPr lang="en-US" dirty="0"/>
              <a:t>Provide a wide range of libraries for visualization</a:t>
            </a:r>
          </a:p>
          <a:p>
            <a:pPr lvl="1"/>
            <a:r>
              <a:rPr lang="en-US" dirty="0"/>
              <a:t>Compatible with all operating systems that support modern web browsers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7F1DA-AFC9-A5D3-5854-988CE7312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991" y="4085841"/>
            <a:ext cx="4240308" cy="2162557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631185-527C-6993-CDA5-E474C49292E6}"/>
              </a:ext>
            </a:extLst>
          </p:cNvPr>
          <p:cNvSpPr txBox="1"/>
          <p:nvPr/>
        </p:nvSpPr>
        <p:spPr>
          <a:xfrm>
            <a:off x="5326544" y="6237380"/>
            <a:ext cx="69852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</a:rPr>
              <a:t>Carter, D. S. and S. Tensorflow — Neural Network Playground. </a:t>
            </a:r>
            <a:r>
              <a:rPr lang="en-US" sz="1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http://playground.tensorflow.org</a:t>
            </a:r>
            <a:r>
              <a:rPr lang="en-US" sz="1000" dirty="0">
                <a:solidFill>
                  <a:schemeClr val="bg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</a:rPr>
              <a:t>Wang, Z. J. et al. CNN explainer: learning convolutional neural networks with interactive visualization. IEEE Transactions on Visualization and Computer Graphics 27, 1396–1406 (2020).</a:t>
            </a:r>
          </a:p>
        </p:txBody>
      </p:sp>
    </p:spTree>
    <p:extLst>
      <p:ext uri="{BB962C8B-B14F-4D97-AF65-F5344CB8AC3E}">
        <p14:creationId xmlns:p14="http://schemas.microsoft.com/office/powerpoint/2010/main" val="236761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32CC-44C3-8278-A56B-63C2BA1A7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/>
              <a:t>Reinforcement Learning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96079-6A7B-98AD-809A-3E97A209E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0" y="763384"/>
            <a:ext cx="5449471" cy="3010832"/>
          </a:xfrm>
          <a:prstGeom prst="rect">
            <a:avLst/>
          </a:prstGeom>
          <a:effectLst/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7FE64-02BE-1341-FAC3-20CBF7457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61B1A1-4CC5-4D61-AE4D-0FBAFC5DD6F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4E8D1-C11B-4E84-ABB8-C8A1AA76F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/>
              <a:t>One of the three primary subtypes of machine learning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Used to teach autonomous agents how to perform tasks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Agents are taught to take actions that are deemed most </a:t>
            </a:r>
            <a:r>
              <a:rPr lang="en-US" i="1"/>
              <a:t>valuable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FC389-7E8E-124F-6624-A56C47D8D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08" y="4109449"/>
            <a:ext cx="2627752" cy="2115340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9A6FE2-3242-83F9-C9F6-0EE3F5D40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6129" y="4217844"/>
            <a:ext cx="2627752" cy="18985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2536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AE5E2-93A1-4483-6A30-B5B2A067A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Gymnasium</a:t>
            </a:r>
          </a:p>
        </p:txBody>
      </p:sp>
      <p:sp>
        <p:nvSpPr>
          <p:cNvPr id="18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D288C-7094-BFEB-5B52-2AEFAF74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2121025"/>
            <a:ext cx="5449889" cy="2615946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C6FCD-86C4-0CF5-415C-99BA2C6D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61B1A1-4CC5-4D61-AE4D-0FBAFC5DD6F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8B03D-3E33-73C4-8F58-30A0AF1EA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536288"/>
            <a:ext cx="4166509" cy="378541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Pros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Provides a flexible approach to explore reinforcement learning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Provides a wide range of environments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Enables easy benchmarking and comparison of different reinforcement learning algorithms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600" dirty="0">
              <a:solidFill>
                <a:srgbClr val="EBEBEB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Cons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Requires installing multiple libraries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Requires coding understanding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Limited visualization tools</a:t>
            </a:r>
          </a:p>
          <a:p>
            <a:pPr lvl="1">
              <a:lnSpc>
                <a:spcPct val="90000"/>
              </a:lnSpc>
            </a:pPr>
            <a:endParaRPr lang="en-US" sz="1600" dirty="0">
              <a:solidFill>
                <a:srgbClr val="EBEBEB"/>
              </a:solidFill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EBEBE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864C73-B0FA-D22D-54E0-182BCBABB4A4}"/>
              </a:ext>
            </a:extLst>
          </p:cNvPr>
          <p:cNvSpPr txBox="1"/>
          <p:nvPr/>
        </p:nvSpPr>
        <p:spPr>
          <a:xfrm>
            <a:off x="428017" y="6335049"/>
            <a:ext cx="90207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bg1"/>
                </a:solidFill>
                <a:effectLst/>
              </a:rPr>
              <a:t>1. Contributors, G. Gymnasium: A toolkit for developing and comparing reinforcement learning algorithms. (2024).</a:t>
            </a:r>
          </a:p>
        </p:txBody>
      </p:sp>
    </p:spTree>
    <p:extLst>
      <p:ext uri="{BB962C8B-B14F-4D97-AF65-F5344CB8AC3E}">
        <p14:creationId xmlns:p14="http://schemas.microsoft.com/office/powerpoint/2010/main" val="2307657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AE5E2-93A1-4483-6A30-B5B2A067A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ML-Agents</a:t>
            </a:r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F1C182-A705-D647-609E-B5FA7505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746346"/>
            <a:ext cx="5449889" cy="3365305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C6FCD-86C4-0CF5-415C-99BA2C6D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61B1A1-4CC5-4D61-AE4D-0FBAFC5DD6F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8B03D-3E33-73C4-8F58-30A0AF1EA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61" y="1746346"/>
            <a:ext cx="4166509" cy="378541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EBEBEB"/>
                </a:solidFill>
              </a:rPr>
              <a:t>Pros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solidFill>
                  <a:srgbClr val="EBEBEB"/>
                </a:solidFill>
              </a:rPr>
              <a:t>Built on the Unity game engine</a:t>
            </a:r>
            <a:r>
              <a:rPr lang="en-US" sz="1400" baseline="30000" dirty="0">
                <a:solidFill>
                  <a:srgbClr val="EBEBEB"/>
                </a:solidFill>
              </a:rPr>
              <a:t>1 </a:t>
            </a:r>
            <a:r>
              <a:rPr lang="en-US" sz="1400" dirty="0">
                <a:solidFill>
                  <a:srgbClr val="EBEBEB"/>
                </a:solidFill>
              </a:rPr>
              <a:t>and PyTorch</a:t>
            </a:r>
            <a:r>
              <a:rPr lang="en-US" sz="1400" baseline="30000" dirty="0">
                <a:solidFill>
                  <a:srgbClr val="EBEBEB"/>
                </a:solidFill>
              </a:rPr>
              <a:t>2</a:t>
            </a:r>
            <a:endParaRPr lang="en-US" sz="1400" dirty="0">
              <a:solidFill>
                <a:srgbClr val="EBEBEB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400" dirty="0">
                <a:solidFill>
                  <a:srgbClr val="EBEBEB"/>
                </a:solidFill>
              </a:rPr>
              <a:t>Provides over 17 environments to experiment with reinforcement learning</a:t>
            </a:r>
          </a:p>
          <a:p>
            <a:pPr lvl="1">
              <a:lnSpc>
                <a:spcPct val="90000"/>
              </a:lnSpc>
            </a:pPr>
            <a:endParaRPr lang="en-US" sz="1400" dirty="0">
              <a:solidFill>
                <a:srgbClr val="EBEBEB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EBEBEB"/>
                </a:solidFill>
              </a:rPr>
              <a:t>Cons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solidFill>
                  <a:srgbClr val="EBEBEB"/>
                </a:solidFill>
              </a:rPr>
              <a:t>Requires a lengthy installation and setup process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solidFill>
                  <a:srgbClr val="EBEBEB"/>
                </a:solidFill>
              </a:rPr>
              <a:t>Modifying environments and experimental setups is challenging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solidFill>
                  <a:srgbClr val="EBEBEB"/>
                </a:solidFill>
              </a:rPr>
              <a:t>Running some of the environments requires powerful hardware</a:t>
            </a:r>
          </a:p>
          <a:p>
            <a:pPr lvl="1">
              <a:lnSpc>
                <a:spcPct val="90000"/>
              </a:lnSpc>
            </a:pPr>
            <a:endParaRPr lang="en-US" sz="1400" dirty="0">
              <a:solidFill>
                <a:srgbClr val="EBEBEB"/>
              </a:solidFill>
            </a:endParaRPr>
          </a:p>
          <a:p>
            <a:pPr lvl="1">
              <a:lnSpc>
                <a:spcPct val="90000"/>
              </a:lnSpc>
            </a:pPr>
            <a:endParaRPr lang="en-US" sz="1400" dirty="0">
              <a:solidFill>
                <a:srgbClr val="EBEBEB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rgbClr val="EBEBE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864C73-B0FA-D22D-54E0-182BCBABB4A4}"/>
              </a:ext>
            </a:extLst>
          </p:cNvPr>
          <p:cNvSpPr txBox="1"/>
          <p:nvPr/>
        </p:nvSpPr>
        <p:spPr>
          <a:xfrm>
            <a:off x="447472" y="5842334"/>
            <a:ext cx="45465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sz="1000" dirty="0" err="1">
                <a:solidFill>
                  <a:schemeClr val="bg1"/>
                </a:solidFill>
                <a:effectLst/>
              </a:rPr>
              <a:t>Juliani</a:t>
            </a:r>
            <a:r>
              <a:rPr lang="en-US" sz="1000" dirty="0">
                <a:solidFill>
                  <a:schemeClr val="bg1"/>
                </a:solidFill>
                <a:effectLst/>
              </a:rPr>
              <a:t>, A. </a:t>
            </a:r>
            <a:r>
              <a:rPr lang="en-US" sz="1000" i="1" dirty="0">
                <a:solidFill>
                  <a:schemeClr val="bg1"/>
                </a:solidFill>
                <a:effectLst/>
              </a:rPr>
              <a:t>et al.</a:t>
            </a:r>
            <a:r>
              <a:rPr lang="en-US" sz="1000" dirty="0">
                <a:solidFill>
                  <a:schemeClr val="bg1"/>
                </a:solidFill>
                <a:effectLst/>
              </a:rPr>
              <a:t> Unity: A general platform for intelligent agents. </a:t>
            </a:r>
            <a:r>
              <a:rPr lang="en-US" sz="1000" i="1" dirty="0" err="1">
                <a:solidFill>
                  <a:schemeClr val="bg1"/>
                </a:solidFill>
                <a:effectLst/>
              </a:rPr>
              <a:t>arXiv</a:t>
            </a:r>
            <a:r>
              <a:rPr lang="en-US" sz="1000" i="1" dirty="0">
                <a:solidFill>
                  <a:schemeClr val="bg1"/>
                </a:solidFill>
                <a:effectLst/>
              </a:rPr>
              <a:t> preprint arXiv:1809.02627</a:t>
            </a:r>
            <a:r>
              <a:rPr lang="en-US" sz="1000" dirty="0">
                <a:solidFill>
                  <a:schemeClr val="bg1"/>
                </a:solidFill>
                <a:effectLst/>
              </a:rPr>
              <a:t> (2018).</a:t>
            </a:r>
          </a:p>
          <a:p>
            <a:pPr marL="228600" indent="-228600">
              <a:buAutoNum type="arabicPeriod"/>
            </a:pPr>
            <a:r>
              <a:rPr lang="en-US" sz="1000" dirty="0" err="1">
                <a:solidFill>
                  <a:schemeClr val="bg1"/>
                </a:solidFill>
                <a:effectLst/>
              </a:rPr>
              <a:t>Paszke</a:t>
            </a:r>
            <a:r>
              <a:rPr lang="en-US" sz="1000" dirty="0">
                <a:solidFill>
                  <a:schemeClr val="bg1"/>
                </a:solidFill>
                <a:effectLst/>
              </a:rPr>
              <a:t>, A. et al. </a:t>
            </a:r>
            <a:r>
              <a:rPr lang="en-US" sz="1000" dirty="0" err="1">
                <a:solidFill>
                  <a:schemeClr val="bg1"/>
                </a:solidFill>
                <a:effectLst/>
              </a:rPr>
              <a:t>PyTorch</a:t>
            </a:r>
            <a:r>
              <a:rPr lang="en-US" sz="1000" dirty="0">
                <a:solidFill>
                  <a:schemeClr val="bg1"/>
                </a:solidFill>
                <a:effectLst/>
              </a:rPr>
              <a:t>: An Imperative Style, High-Performance Deep Learning Library. Advances in Neural Information Processing Systems 32 8024–8035 Curran Associates, Inc. (2019).</a:t>
            </a:r>
          </a:p>
        </p:txBody>
      </p:sp>
    </p:spTree>
    <p:extLst>
      <p:ext uri="{BB962C8B-B14F-4D97-AF65-F5344CB8AC3E}">
        <p14:creationId xmlns:p14="http://schemas.microsoft.com/office/powerpoint/2010/main" val="2399584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356E4-CDB6-8D26-934C-71DD76CA0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Introducing NeuRL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BF2AA7-D02F-8DF1-EC81-ABBB898098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4" r="2" b="2"/>
          <a:stretch/>
        </p:blipFill>
        <p:spPr>
          <a:xfrm>
            <a:off x="6175927" y="647699"/>
            <a:ext cx="5286436" cy="2683330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D7E2D-4FFC-E4DD-7EEA-BE8333B2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/>
              <a:t>NeuRL provides:</a:t>
            </a:r>
          </a:p>
          <a:p>
            <a:pPr lvl="1"/>
            <a:r>
              <a:rPr lang="en-US" dirty="0"/>
              <a:t>3D WebGL environments that teach the fundamentals of neural networks and reinforcement learning</a:t>
            </a:r>
          </a:p>
          <a:p>
            <a:pPr lvl="1"/>
            <a:r>
              <a:rPr lang="en-US" dirty="0"/>
              <a:t>Real-time visualizations of agent behaviors and neural networks </a:t>
            </a:r>
          </a:p>
          <a:p>
            <a:pPr lvl="1"/>
            <a:r>
              <a:rPr lang="en-US" dirty="0"/>
              <a:t>Interactive no-code UI tools to experiment with different hyperparameters and reinforcement learning 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2CA00E-2EE0-E16F-DEC4-4A80B7C3EF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63" r="2" b="20076"/>
          <a:stretch/>
        </p:blipFill>
        <p:spPr>
          <a:xfrm>
            <a:off x="6138416" y="3526971"/>
            <a:ext cx="5361458" cy="2721427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61212-A41E-4D5D-CBB1-31469C5CC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B1A1-4CC5-4D61-AE4D-0FBAFC5DD6F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77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9076D5E-68ED-4CD1-A04F-E7934EBFA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356E4-CDB6-8D26-934C-71DD76CA0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900" dirty="0">
                <a:solidFill>
                  <a:srgbClr val="EBEBEB"/>
                </a:solidFill>
              </a:rPr>
              <a:t>NeuRL’s Contributions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BE0A6B-EBF8-4301-B1AE-F6A1C4003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ounded Rectangle 9">
            <a:extLst>
              <a:ext uri="{FF2B5EF4-FFF2-40B4-BE49-F238E27FC236}">
                <a16:creationId xmlns:a16="http://schemas.microsoft.com/office/drawing/2014/main" id="{03C06118-B3FE-4B51-80A1-B82C2E9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E2915B-6FEC-13FA-3AF7-3957CFEBE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387" y="965595"/>
            <a:ext cx="5502698" cy="477359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72BE3F8-96D6-4535-9AE4-694DC4F5B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61212-A41E-4D5D-CBB1-31469C5CC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61B1A1-4CC5-4D61-AE4D-0FBAFC5DD6F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D7E2D-4FFC-E4DD-7EEA-BE8333B2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715" y="2438400"/>
            <a:ext cx="4335272" cy="378541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NeuRL is the first RL app to: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Run in web browsers as a static app, ensuring cost-free scaling compatibility with common operating systems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Run on mobile devices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Enable visualizing 3D agents and neural networks during every step of the simulation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Provide a completely no-code experience</a:t>
            </a:r>
          </a:p>
        </p:txBody>
      </p:sp>
    </p:spTree>
    <p:extLst>
      <p:ext uri="{BB962C8B-B14F-4D97-AF65-F5344CB8AC3E}">
        <p14:creationId xmlns:p14="http://schemas.microsoft.com/office/powerpoint/2010/main" val="1612695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E2A417-B29F-E636-1751-810EE5ED4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Comparisons with other RL Libraries</a:t>
            </a:r>
          </a:p>
        </p:txBody>
      </p:sp>
      <p:sp>
        <p:nvSpPr>
          <p:cNvPr id="5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Freeform: Shape 6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A5195-AD37-64FC-4C38-0FBBBC18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F561B1A1-4CC5-4D61-AE4D-0FBAFC5DD6F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Content Placeholder 5" descr="A screen shot of a chart&#10;&#10;Description automatically generated">
            <a:extLst>
              <a:ext uri="{FF2B5EF4-FFF2-40B4-BE49-F238E27FC236}">
                <a16:creationId xmlns:a16="http://schemas.microsoft.com/office/drawing/2014/main" id="{403576F3-01E2-13DB-CB41-C80CD9015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" r="1" b="10292"/>
          <a:stretch/>
        </p:blipFill>
        <p:spPr>
          <a:xfrm>
            <a:off x="714531" y="647698"/>
            <a:ext cx="6129308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25551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2ECF5B7-7F0F-4CB4-8C87-8FA794997E10}">
  <we:reference id="4b785c87-866c-4bad-85d8-5d1ae467ac9a" version="3.14.0.0" store="EXCatalog" storeType="EXCatalog"/>
  <we:alternateReferences>
    <we:reference id="WA104381909" version="3.14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888</Words>
  <Application>Microsoft Office PowerPoint</Application>
  <PresentationFormat>Widescreen</PresentationFormat>
  <Paragraphs>174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Arial</vt:lpstr>
      <vt:lpstr>Century Gothic</vt:lpstr>
      <vt:lpstr>Wingdings 3</vt:lpstr>
      <vt:lpstr>Ion</vt:lpstr>
      <vt:lpstr>NeuRL: A Standalone No-Code Web-Based Agent Environment to Explore Neural Networks and Reinforcement Learning</vt:lpstr>
      <vt:lpstr>Immersive AI Education</vt:lpstr>
      <vt:lpstr>Web-based Tools for AI Education</vt:lpstr>
      <vt:lpstr>Reinforcement Learning</vt:lpstr>
      <vt:lpstr>Gymnasium</vt:lpstr>
      <vt:lpstr>ML-Agents</vt:lpstr>
      <vt:lpstr>Introducing NeuRL</vt:lpstr>
      <vt:lpstr>NeuRL’s Contributions</vt:lpstr>
      <vt:lpstr>Comparisons with other RL Libraries</vt:lpstr>
      <vt:lpstr>NeuRL’s Component Architecture</vt:lpstr>
      <vt:lpstr>PowerPoint Presentation</vt:lpstr>
      <vt:lpstr>NeuRL’s Neural Network and Reinforcement Learning Library</vt:lpstr>
      <vt:lpstr>Information Flow Between Compute Shaders</vt:lpstr>
      <vt:lpstr>Mesh Design</vt:lpstr>
      <vt:lpstr>Classroom Study</vt:lpstr>
      <vt:lpstr>Study Results – Learning Outcomes</vt:lpstr>
      <vt:lpstr>Study Results – Usability</vt:lpstr>
      <vt:lpstr>Future Directions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Siegel,Scott N</dc:creator>
  <cp:lastModifiedBy>Siegel,Scott N</cp:lastModifiedBy>
  <cp:revision>249</cp:revision>
  <dcterms:created xsi:type="dcterms:W3CDTF">2024-07-03T20:59:46Z</dcterms:created>
  <dcterms:modified xsi:type="dcterms:W3CDTF">2025-02-27T15:56:07Z</dcterms:modified>
</cp:coreProperties>
</file>